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1"/>
  </p:sldMasterIdLst>
  <p:notesMasterIdLst>
    <p:notesMasterId r:id="rId37"/>
  </p:notesMasterIdLst>
  <p:handoutMasterIdLst>
    <p:handoutMasterId r:id="rId38"/>
  </p:handoutMasterIdLst>
  <p:sldIdLst>
    <p:sldId id="258" r:id="rId2"/>
    <p:sldId id="260" r:id="rId3"/>
    <p:sldId id="1227" r:id="rId4"/>
    <p:sldId id="1255" r:id="rId5"/>
    <p:sldId id="259" r:id="rId6"/>
    <p:sldId id="1253" r:id="rId7"/>
    <p:sldId id="1256" r:id="rId8"/>
    <p:sldId id="1257" r:id="rId9"/>
    <p:sldId id="1258" r:id="rId10"/>
    <p:sldId id="1280" r:id="rId11"/>
    <p:sldId id="1281" r:id="rId12"/>
    <p:sldId id="1282" r:id="rId13"/>
    <p:sldId id="1284" r:id="rId14"/>
    <p:sldId id="1261" r:id="rId15"/>
    <p:sldId id="1285" r:id="rId16"/>
    <p:sldId id="1286" r:id="rId17"/>
    <p:sldId id="1287" r:id="rId18"/>
    <p:sldId id="1290" r:id="rId19"/>
    <p:sldId id="1288" r:id="rId20"/>
    <p:sldId id="1289" r:id="rId21"/>
    <p:sldId id="1291" r:id="rId22"/>
    <p:sldId id="1292" r:id="rId23"/>
    <p:sldId id="1293" r:id="rId24"/>
    <p:sldId id="1294" r:id="rId25"/>
    <p:sldId id="1295" r:id="rId26"/>
    <p:sldId id="1296" r:id="rId27"/>
    <p:sldId id="1270" r:id="rId28"/>
    <p:sldId id="1264" r:id="rId29"/>
    <p:sldId id="1297" r:id="rId30"/>
    <p:sldId id="1298" r:id="rId31"/>
    <p:sldId id="1263" r:id="rId32"/>
    <p:sldId id="1267" r:id="rId33"/>
    <p:sldId id="1268" r:id="rId34"/>
    <p:sldId id="1273" r:id="rId35"/>
    <p:sldId id="1278" r:id="rId36"/>
  </p:sldIdLst>
  <p:sldSz cx="12192000" cy="6858000"/>
  <p:notesSz cx="6858000" cy="9144000"/>
  <p:embeddedFontLst>
    <p:embeddedFont>
      <p:font typeface="Bebas Kai" panose="020B0604020202020204" charset="0"/>
      <p:regular r:id="rId39"/>
    </p:embeddedFont>
    <p:embeddedFont>
      <p:font typeface="Calibri" panose="020F0502020204030204" pitchFamily="34" charset="0"/>
      <p:regular r:id="rId40"/>
      <p:bold r:id="rId41"/>
    </p:embeddedFont>
    <p:embeddedFont>
      <p:font typeface="Cambria Math" panose="02040503050406030204" pitchFamily="18" charset="0"/>
      <p:regular r:id="rId42"/>
    </p:embeddedFont>
    <p:embeddedFont>
      <p:font typeface="Oswald" panose="020B0604020202020204" charset="0"/>
      <p:regular r:id="rId43"/>
      <p:bold r:id="rId44"/>
    </p:embeddedFont>
    <p:embeddedFont>
      <p:font typeface="Oswald Medium" panose="020B0604020202020204" charset="0"/>
      <p:regular r:id="rId45"/>
    </p:embeddedFont>
  </p:embeddedFont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7" userDrawn="1">
          <p15:clr>
            <a:srgbClr val="A4A3A4"/>
          </p15:clr>
        </p15:guide>
        <p15:guide id="2" pos="3840" userDrawn="1">
          <p15:clr>
            <a:srgbClr val="A4A3A4"/>
          </p15:clr>
        </p15:guide>
        <p15:guide id="3" pos="1980" userDrawn="1">
          <p15:clr>
            <a:srgbClr val="A4A3A4"/>
          </p15:clr>
        </p15:guide>
        <p15:guide id="4" pos="5677"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D0D0D"/>
    <a:srgbClr val="010101"/>
    <a:srgbClr val="000000"/>
    <a:srgbClr val="020202"/>
    <a:srgbClr val="070707"/>
    <a:srgbClr val="040404"/>
    <a:srgbClr val="0303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96"/>
    <p:restoredTop sz="93209"/>
  </p:normalViewPr>
  <p:slideViewPr>
    <p:cSldViewPr snapToGrid="0" snapToObjects="1" showGuides="1">
      <p:cViewPr varScale="1">
        <p:scale>
          <a:sx n="74" d="100"/>
          <a:sy n="74" d="100"/>
        </p:scale>
        <p:origin x="534" y="48"/>
      </p:cViewPr>
      <p:guideLst>
        <p:guide orient="horz" pos="2137"/>
        <p:guide pos="3840"/>
        <p:guide pos="1980"/>
        <p:guide pos="5677"/>
      </p:guideLst>
    </p:cSldViewPr>
  </p:slid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109" d="100"/>
          <a:sy n="109" d="100"/>
        </p:scale>
        <p:origin x="4128" y="19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4.fntdata"/><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font" Target="fonts/font2.fntdata"/><Relationship Id="rId45" Type="http://schemas.openxmlformats.org/officeDocument/2006/relationships/font" Target="fonts/font7.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5.fntdata"/><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handoutMaster" Target="handoutMasters/handoutMaster1.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a:extLst>
              <a:ext uri="{FF2B5EF4-FFF2-40B4-BE49-F238E27FC236}">
                <a16:creationId xmlns:a16="http://schemas.microsoft.com/office/drawing/2014/main" id="{1994C5B1-5D64-DD4B-84CE-49467066B0F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dirty="0">
              <a:latin typeface="Arial" panose="020B0604020202020204" pitchFamily="34" charset="0"/>
            </a:endParaRPr>
          </a:p>
        </p:txBody>
      </p:sp>
      <p:sp>
        <p:nvSpPr>
          <p:cNvPr id="3" name="Marcador de fecha 2">
            <a:extLst>
              <a:ext uri="{FF2B5EF4-FFF2-40B4-BE49-F238E27FC236}">
                <a16:creationId xmlns:a16="http://schemas.microsoft.com/office/drawing/2014/main" id="{BA8A759C-D84B-4B42-8853-5AD67C22976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3D2DC6E-1291-DF47-962B-9B9061A83F1C}" type="datetimeFigureOut">
              <a:rPr lang="es-ES" smtClean="0">
                <a:latin typeface="Arial" panose="020B0604020202020204" pitchFamily="34" charset="0"/>
              </a:rPr>
              <a:t>30/09/2022</a:t>
            </a:fld>
            <a:endParaRPr lang="es-ES" dirty="0">
              <a:latin typeface="Arial" panose="020B0604020202020204" pitchFamily="34" charset="0"/>
            </a:endParaRPr>
          </a:p>
        </p:txBody>
      </p:sp>
      <p:sp>
        <p:nvSpPr>
          <p:cNvPr id="4" name="Marcador de pie de página 3">
            <a:extLst>
              <a:ext uri="{FF2B5EF4-FFF2-40B4-BE49-F238E27FC236}">
                <a16:creationId xmlns:a16="http://schemas.microsoft.com/office/drawing/2014/main" id="{9AD584F3-7A75-DD44-B0D1-77A51EC8604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dirty="0">
              <a:latin typeface="Arial" panose="020B0604020202020204" pitchFamily="34" charset="0"/>
            </a:endParaRPr>
          </a:p>
        </p:txBody>
      </p:sp>
      <p:sp>
        <p:nvSpPr>
          <p:cNvPr id="5" name="Marcador de número de diapositiva 4">
            <a:extLst>
              <a:ext uri="{FF2B5EF4-FFF2-40B4-BE49-F238E27FC236}">
                <a16:creationId xmlns:a16="http://schemas.microsoft.com/office/drawing/2014/main" id="{245AAE84-ECC6-E14F-A668-AAE3D721860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B41CD7D-B8C2-994D-ACDC-667552003B3D}" type="slidenum">
              <a:rPr lang="es-ES" smtClean="0">
                <a:latin typeface="Arial" panose="020B0604020202020204" pitchFamily="34" charset="0"/>
              </a:rPr>
              <a:t>‹#›</a:t>
            </a:fld>
            <a:endParaRPr lang="es-ES" dirty="0">
              <a:latin typeface="Arial" panose="020B0604020202020204" pitchFamily="34" charset="0"/>
            </a:endParaRPr>
          </a:p>
        </p:txBody>
      </p:sp>
    </p:spTree>
    <p:extLst>
      <p:ext uri="{BB962C8B-B14F-4D97-AF65-F5344CB8AC3E}">
        <p14:creationId xmlns:p14="http://schemas.microsoft.com/office/powerpoint/2010/main" val="172308158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F3F9282-56AF-4D87-826A-AEA0A4455A11}" type="datetimeFigureOut">
              <a:rPr lang="en-US" smtClean="0"/>
              <a:t>9/30/2022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6367B0E-E422-4001-9832-57A309F8EC0C}" type="slidenum">
              <a:rPr lang="en-US" smtClean="0"/>
              <a:t>‹#›</a:t>
            </a:fld>
            <a:endParaRPr lang="en-US"/>
          </a:p>
        </p:txBody>
      </p:sp>
    </p:spTree>
    <p:extLst>
      <p:ext uri="{BB962C8B-B14F-4D97-AF65-F5344CB8AC3E}">
        <p14:creationId xmlns:p14="http://schemas.microsoft.com/office/powerpoint/2010/main" val="3836584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367B0E-E422-4001-9832-57A309F8EC0C}" type="slidenum">
              <a:rPr lang="en-US" smtClean="0"/>
              <a:t>5</a:t>
            </a:fld>
            <a:endParaRPr lang="en-US"/>
          </a:p>
        </p:txBody>
      </p:sp>
    </p:spTree>
    <p:extLst>
      <p:ext uri="{BB962C8B-B14F-4D97-AF65-F5344CB8AC3E}">
        <p14:creationId xmlns:p14="http://schemas.microsoft.com/office/powerpoint/2010/main" val="26014795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6367B0E-E422-4001-9832-57A309F8EC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392784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6367B0E-E422-4001-9832-57A309F8EC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900990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6367B0E-E422-4001-9832-57A309F8EC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30388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367B0E-E422-4001-9832-57A309F8EC0C}" type="slidenum">
              <a:rPr lang="en-US" smtClean="0"/>
              <a:t>23</a:t>
            </a:fld>
            <a:endParaRPr lang="en-US"/>
          </a:p>
        </p:txBody>
      </p:sp>
    </p:spTree>
    <p:extLst>
      <p:ext uri="{BB962C8B-B14F-4D97-AF65-F5344CB8AC3E}">
        <p14:creationId xmlns:p14="http://schemas.microsoft.com/office/powerpoint/2010/main" val="22392093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mage-mask-right">
    <p:spTree>
      <p:nvGrpSpPr>
        <p:cNvPr id="1" name=""/>
        <p:cNvGrpSpPr/>
        <p:nvPr/>
      </p:nvGrpSpPr>
      <p:grpSpPr>
        <a:xfrm>
          <a:off x="0" y="0"/>
          <a:ext cx="0" cy="0"/>
          <a:chOff x="0" y="0"/>
          <a:chExt cx="0" cy="0"/>
        </a:xfrm>
      </p:grpSpPr>
      <p:sp>
        <p:nvSpPr>
          <p:cNvPr id="13" name="Marcador de posición de imagen 12">
            <a:extLst>
              <a:ext uri="{FF2B5EF4-FFF2-40B4-BE49-F238E27FC236}">
                <a16:creationId xmlns:a16="http://schemas.microsoft.com/office/drawing/2014/main" id="{9528D0E8-2A0B-C649-8858-224708176E68}"/>
              </a:ext>
            </a:extLst>
          </p:cNvPr>
          <p:cNvSpPr>
            <a:spLocks noGrp="1"/>
          </p:cNvSpPr>
          <p:nvPr>
            <p:ph type="pic" sz="quarter" idx="14" hasCustomPrompt="1"/>
          </p:nvPr>
        </p:nvSpPr>
        <p:spPr>
          <a:xfrm>
            <a:off x="6679159" y="1"/>
            <a:ext cx="5512759" cy="6879706"/>
          </a:xfrm>
          <a:custGeom>
            <a:avLst/>
            <a:gdLst>
              <a:gd name="connsiteX0" fmla="*/ 4887968 w 5512759"/>
              <a:gd name="connsiteY0" fmla="*/ 0 h 6872471"/>
              <a:gd name="connsiteX1" fmla="*/ 5510449 w 5512759"/>
              <a:gd name="connsiteY1" fmla="*/ 0 h 6872471"/>
              <a:gd name="connsiteX2" fmla="*/ 5509034 w 5512759"/>
              <a:gd name="connsiteY2" fmla="*/ 1710229 h 6872471"/>
              <a:gd name="connsiteX3" fmla="*/ 5512759 w 5512759"/>
              <a:gd name="connsiteY3" fmla="*/ 5162245 h 6872471"/>
              <a:gd name="connsiteX4" fmla="*/ 5511344 w 5512759"/>
              <a:gd name="connsiteY4" fmla="*/ 6872471 h 6872471"/>
              <a:gd name="connsiteX5" fmla="*/ 3379767 w 5512759"/>
              <a:gd name="connsiteY5" fmla="*/ 6872471 h 6872471"/>
              <a:gd name="connsiteX6" fmla="*/ 3078404 w 5512759"/>
              <a:gd name="connsiteY6" fmla="*/ 6857254 h 6872471"/>
              <a:gd name="connsiteX7" fmla="*/ 0 w 5512759"/>
              <a:gd name="connsiteY7" fmla="*/ 3445957 h 6872471"/>
              <a:gd name="connsiteX8" fmla="*/ 3429000 w 5512759"/>
              <a:gd name="connsiteY8" fmla="*/ 16957 h 6872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12759" h="6872471">
                <a:moveTo>
                  <a:pt x="4887968" y="0"/>
                </a:moveTo>
                <a:lnTo>
                  <a:pt x="5510449" y="0"/>
                </a:lnTo>
                <a:lnTo>
                  <a:pt x="5509034" y="1710229"/>
                </a:lnTo>
                <a:cubicBezTo>
                  <a:pt x="5509546" y="2859002"/>
                  <a:pt x="5512247" y="4013471"/>
                  <a:pt x="5512759" y="5162245"/>
                </a:cubicBezTo>
                <a:lnTo>
                  <a:pt x="5511344" y="6872471"/>
                </a:lnTo>
                <a:lnTo>
                  <a:pt x="3379767" y="6872471"/>
                </a:lnTo>
                <a:lnTo>
                  <a:pt x="3078404" y="6857254"/>
                </a:lnTo>
                <a:cubicBezTo>
                  <a:pt x="1349310" y="6681655"/>
                  <a:pt x="0" y="5221382"/>
                  <a:pt x="0" y="3445957"/>
                </a:cubicBezTo>
                <a:cubicBezTo>
                  <a:pt x="0" y="1552171"/>
                  <a:pt x="1535214" y="16957"/>
                  <a:pt x="3429000" y="16957"/>
                </a:cubicBezTo>
                <a:close/>
              </a:path>
            </a:pathLst>
          </a:custGeom>
          <a:solidFill>
            <a:schemeClr val="tx1">
              <a:lumMod val="85000"/>
              <a:lumOff val="15000"/>
            </a:schemeClr>
          </a:solidFill>
        </p:spPr>
        <p:txBody>
          <a:bodyPr wrap="square" anchor="ctr">
            <a:noAutofit/>
          </a:bodyPr>
          <a:lstStyle>
            <a:lvl1pPr algn="ctr">
              <a:defRPr>
                <a:solidFill>
                  <a:schemeClr val="bg1"/>
                </a:solidFill>
              </a:defRPr>
            </a:lvl1pPr>
          </a:lstStyle>
          <a:p>
            <a:r>
              <a:rPr lang="es-ES" dirty="0"/>
              <a:t>Place </a:t>
            </a:r>
            <a:r>
              <a:rPr lang="es-ES" dirty="0" err="1"/>
              <a:t>your</a:t>
            </a:r>
            <a:r>
              <a:rPr lang="es-ES" dirty="0"/>
              <a:t> </a:t>
            </a:r>
            <a:r>
              <a:rPr lang="es-ES" dirty="0" err="1"/>
              <a:t>image</a:t>
            </a:r>
            <a:r>
              <a:rPr lang="es-ES" dirty="0"/>
              <a:t> </a:t>
            </a:r>
            <a:r>
              <a:rPr lang="es-ES" dirty="0" err="1"/>
              <a:t>here</a:t>
            </a:r>
            <a:endParaRPr lang="es-ES" dirty="0"/>
          </a:p>
        </p:txBody>
      </p:sp>
      <p:cxnSp>
        <p:nvCxnSpPr>
          <p:cNvPr id="10" name="Conector recto 9">
            <a:extLst>
              <a:ext uri="{FF2B5EF4-FFF2-40B4-BE49-F238E27FC236}">
                <a16:creationId xmlns:a16="http://schemas.microsoft.com/office/drawing/2014/main" id="{C121EFA1-0660-7245-815A-090D8A0705B4}"/>
              </a:ext>
            </a:extLst>
          </p:cNvPr>
          <p:cNvCxnSpPr/>
          <p:nvPr userDrawn="1"/>
        </p:nvCxnSpPr>
        <p:spPr>
          <a:xfrm flipH="1">
            <a:off x="11897450" y="425584"/>
            <a:ext cx="29455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4" name="Marcador de texto 13">
            <a:extLst>
              <a:ext uri="{FF2B5EF4-FFF2-40B4-BE49-F238E27FC236}">
                <a16:creationId xmlns:a16="http://schemas.microsoft.com/office/drawing/2014/main" id="{1F56A115-5BB6-284D-8F6A-B2B73D8A5C16}"/>
              </a:ext>
            </a:extLst>
          </p:cNvPr>
          <p:cNvSpPr>
            <a:spLocks noGrp="1"/>
          </p:cNvSpPr>
          <p:nvPr>
            <p:ph type="body" sz="quarter" idx="13" hasCustomPrompt="1"/>
          </p:nvPr>
        </p:nvSpPr>
        <p:spPr>
          <a:xfrm>
            <a:off x="845684" y="240918"/>
            <a:ext cx="3042444" cy="365125"/>
          </a:xfrm>
        </p:spPr>
        <p:txBody>
          <a:bodyPr anchor="ctr">
            <a:normAutofit/>
          </a:bodyPr>
          <a:lstStyle>
            <a:lvl1pPr marL="0" indent="0">
              <a:buNone/>
              <a:defRPr sz="1400" b="0" i="0" spc="600">
                <a:solidFill>
                  <a:schemeClr val="tx1">
                    <a:lumMod val="65000"/>
                    <a:lumOff val="35000"/>
                  </a:schemeClr>
                </a:solidFill>
                <a:latin typeface="Oswald" pitchFamily="2" charset="77"/>
              </a:defRPr>
            </a:lvl1pPr>
            <a:lvl2pPr marL="457200" indent="0">
              <a:buNone/>
              <a:defRPr>
                <a:latin typeface="Bebas Kai" pitchFamily="82" charset="77"/>
              </a:defRPr>
            </a:lvl2pPr>
            <a:lvl3pPr marL="914400" indent="0">
              <a:buNone/>
              <a:defRPr>
                <a:latin typeface="Bebas Kai" pitchFamily="82" charset="77"/>
              </a:defRPr>
            </a:lvl3pPr>
            <a:lvl4pPr marL="1371600" indent="0">
              <a:buNone/>
              <a:defRPr>
                <a:latin typeface="Bebas Kai" pitchFamily="82" charset="77"/>
              </a:defRPr>
            </a:lvl4pPr>
            <a:lvl5pPr marL="1828800" indent="0">
              <a:buNone/>
              <a:defRPr>
                <a:latin typeface="Bebas Kai" pitchFamily="82" charset="77"/>
              </a:defRPr>
            </a:lvl5pPr>
          </a:lstStyle>
          <a:p>
            <a:pPr lvl="0"/>
            <a:r>
              <a:rPr lang="es-ES" dirty="0"/>
              <a:t>01 _ SECTION NAME</a:t>
            </a:r>
          </a:p>
        </p:txBody>
      </p:sp>
      <p:sp>
        <p:nvSpPr>
          <p:cNvPr id="22" name="Marcador de posición de imagen 21">
            <a:extLst>
              <a:ext uri="{FF2B5EF4-FFF2-40B4-BE49-F238E27FC236}">
                <a16:creationId xmlns:a16="http://schemas.microsoft.com/office/drawing/2014/main" id="{8B69E1D2-DE1C-024E-BBA6-E08578A0A3F9}"/>
              </a:ext>
            </a:extLst>
          </p:cNvPr>
          <p:cNvSpPr>
            <a:spLocks noGrp="1"/>
          </p:cNvSpPr>
          <p:nvPr>
            <p:ph type="pic" sz="quarter" idx="15" hasCustomPrompt="1"/>
          </p:nvPr>
        </p:nvSpPr>
        <p:spPr>
          <a:xfrm>
            <a:off x="5699692" y="4000500"/>
            <a:ext cx="2339408" cy="2339408"/>
          </a:xfrm>
          <a:custGeom>
            <a:avLst/>
            <a:gdLst>
              <a:gd name="connsiteX0" fmla="*/ 1806008 w 3612016"/>
              <a:gd name="connsiteY0" fmla="*/ 0 h 3612016"/>
              <a:gd name="connsiteX1" fmla="*/ 3612016 w 3612016"/>
              <a:gd name="connsiteY1" fmla="*/ 1806008 h 3612016"/>
              <a:gd name="connsiteX2" fmla="*/ 1806008 w 3612016"/>
              <a:gd name="connsiteY2" fmla="*/ 3612016 h 3612016"/>
              <a:gd name="connsiteX3" fmla="*/ 0 w 3612016"/>
              <a:gd name="connsiteY3" fmla="*/ 1806008 h 3612016"/>
              <a:gd name="connsiteX4" fmla="*/ 1806008 w 3612016"/>
              <a:gd name="connsiteY4" fmla="*/ 0 h 36120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12016" h="3612016">
                <a:moveTo>
                  <a:pt x="1806008" y="0"/>
                </a:moveTo>
                <a:cubicBezTo>
                  <a:pt x="2803439" y="0"/>
                  <a:pt x="3612016" y="808577"/>
                  <a:pt x="3612016" y="1806008"/>
                </a:cubicBezTo>
                <a:cubicBezTo>
                  <a:pt x="3612016" y="2803439"/>
                  <a:pt x="2803439" y="3612016"/>
                  <a:pt x="1806008" y="3612016"/>
                </a:cubicBezTo>
                <a:cubicBezTo>
                  <a:pt x="808577" y="3612016"/>
                  <a:pt x="0" y="2803439"/>
                  <a:pt x="0" y="1806008"/>
                </a:cubicBezTo>
                <a:cubicBezTo>
                  <a:pt x="0" y="808577"/>
                  <a:pt x="808577" y="0"/>
                  <a:pt x="1806008" y="0"/>
                </a:cubicBezTo>
                <a:close/>
              </a:path>
            </a:pathLst>
          </a:custGeom>
          <a:solidFill>
            <a:schemeClr val="accent1"/>
          </a:solidFill>
        </p:spPr>
        <p:txBody>
          <a:bodyPr wrap="square"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400"/>
            </a:lvl1pPr>
          </a:lstStyle>
          <a:p>
            <a:r>
              <a:rPr lang="es-ES" dirty="0"/>
              <a:t>Place </a:t>
            </a:r>
            <a:r>
              <a:rPr lang="es-ES" dirty="0" err="1"/>
              <a:t>your</a:t>
            </a:r>
            <a:r>
              <a:rPr lang="es-ES" dirty="0"/>
              <a:t> </a:t>
            </a:r>
          </a:p>
          <a:p>
            <a:r>
              <a:rPr lang="es-ES" dirty="0" err="1"/>
              <a:t>image</a:t>
            </a:r>
            <a:r>
              <a:rPr lang="es-ES" dirty="0"/>
              <a:t> </a:t>
            </a:r>
            <a:r>
              <a:rPr lang="es-ES" dirty="0" err="1"/>
              <a:t>here</a:t>
            </a:r>
            <a:endParaRPr lang="es-ES" dirty="0"/>
          </a:p>
        </p:txBody>
      </p:sp>
      <p:sp>
        <p:nvSpPr>
          <p:cNvPr id="7" name="Marcador de número de diapositiva 9">
            <a:extLst>
              <a:ext uri="{FF2B5EF4-FFF2-40B4-BE49-F238E27FC236}">
                <a16:creationId xmlns:a16="http://schemas.microsoft.com/office/drawing/2014/main" id="{ACDDCF05-3029-D141-965D-567ABF48D331}"/>
              </a:ext>
            </a:extLst>
          </p:cNvPr>
          <p:cNvSpPr txBox="1">
            <a:spLocks/>
          </p:cNvSpPr>
          <p:nvPr userDrawn="1"/>
        </p:nvSpPr>
        <p:spPr>
          <a:xfrm>
            <a:off x="11131826" y="252432"/>
            <a:ext cx="765624" cy="323897"/>
          </a:xfrm>
          <a:prstGeom prst="rect">
            <a:avLst/>
          </a:prstGeom>
        </p:spPr>
        <p:txBody>
          <a:bodyPr/>
          <a:lstStyle>
            <a:defPPr>
              <a:defRPr lang="es-ES"/>
            </a:defPPr>
            <a:lvl1pPr marL="0" algn="l" defTabSz="914400" rtl="0" eaLnBrk="1" latinLnBrk="0" hangingPunct="1">
              <a:defRPr sz="1800" kern="1200">
                <a:solidFill>
                  <a:schemeClr val="bg2">
                    <a:lumMod val="1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540E274-C6F5-7D40-AAE8-F8E74B52E2D5}" type="slidenum">
              <a:rPr lang="es-ES" sz="1800" b="0" i="0" spc="300" smtClean="0">
                <a:solidFill>
                  <a:schemeClr val="tx1">
                    <a:lumMod val="65000"/>
                    <a:lumOff val="35000"/>
                  </a:schemeClr>
                </a:solidFill>
                <a:latin typeface="Oswald" pitchFamily="2" charset="77"/>
                <a:cs typeface="Consolas" panose="020B0609020204030204" pitchFamily="49" charset="0"/>
              </a:rPr>
              <a:pPr algn="r"/>
              <a:t>‹#›</a:t>
            </a:fld>
            <a:endParaRPr lang="es-ES" sz="1800" b="0" i="0" spc="300" dirty="0">
              <a:solidFill>
                <a:schemeClr val="tx1">
                  <a:lumMod val="65000"/>
                  <a:lumOff val="35000"/>
                </a:schemeClr>
              </a:solidFill>
              <a:latin typeface="Oswald" pitchFamily="2" charset="77"/>
              <a:cs typeface="Consolas" panose="020B0609020204030204" pitchFamily="49" charset="0"/>
            </a:endParaRPr>
          </a:p>
        </p:txBody>
      </p:sp>
    </p:spTree>
    <p:extLst>
      <p:ext uri="{BB962C8B-B14F-4D97-AF65-F5344CB8AC3E}">
        <p14:creationId xmlns:p14="http://schemas.microsoft.com/office/powerpoint/2010/main" val="1578884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mage-mask-right-2">
    <p:spTree>
      <p:nvGrpSpPr>
        <p:cNvPr id="1" name=""/>
        <p:cNvGrpSpPr/>
        <p:nvPr/>
      </p:nvGrpSpPr>
      <p:grpSpPr>
        <a:xfrm>
          <a:off x="0" y="0"/>
          <a:ext cx="0" cy="0"/>
          <a:chOff x="0" y="0"/>
          <a:chExt cx="0" cy="0"/>
        </a:xfrm>
      </p:grpSpPr>
      <p:sp>
        <p:nvSpPr>
          <p:cNvPr id="6" name="Marcador de posición de imagen 5">
            <a:extLst>
              <a:ext uri="{FF2B5EF4-FFF2-40B4-BE49-F238E27FC236}">
                <a16:creationId xmlns:a16="http://schemas.microsoft.com/office/drawing/2014/main" id="{3A168206-BBEC-0344-A602-829CDB5C19B2}"/>
              </a:ext>
            </a:extLst>
          </p:cNvPr>
          <p:cNvSpPr>
            <a:spLocks noGrp="1"/>
          </p:cNvSpPr>
          <p:nvPr>
            <p:ph type="pic" sz="quarter" idx="14" hasCustomPrompt="1"/>
          </p:nvPr>
        </p:nvSpPr>
        <p:spPr>
          <a:xfrm>
            <a:off x="6679159" y="1"/>
            <a:ext cx="5512759" cy="6879706"/>
          </a:xfrm>
          <a:custGeom>
            <a:avLst/>
            <a:gdLst>
              <a:gd name="connsiteX0" fmla="*/ 4887968 w 5512759"/>
              <a:gd name="connsiteY0" fmla="*/ 0 h 6872471"/>
              <a:gd name="connsiteX1" fmla="*/ 5510449 w 5512759"/>
              <a:gd name="connsiteY1" fmla="*/ 0 h 6872471"/>
              <a:gd name="connsiteX2" fmla="*/ 5509034 w 5512759"/>
              <a:gd name="connsiteY2" fmla="*/ 1710229 h 6872471"/>
              <a:gd name="connsiteX3" fmla="*/ 5512759 w 5512759"/>
              <a:gd name="connsiteY3" fmla="*/ 5162245 h 6872471"/>
              <a:gd name="connsiteX4" fmla="*/ 5511344 w 5512759"/>
              <a:gd name="connsiteY4" fmla="*/ 6872471 h 6872471"/>
              <a:gd name="connsiteX5" fmla="*/ 3379767 w 5512759"/>
              <a:gd name="connsiteY5" fmla="*/ 6872471 h 6872471"/>
              <a:gd name="connsiteX6" fmla="*/ 3078404 w 5512759"/>
              <a:gd name="connsiteY6" fmla="*/ 6857254 h 6872471"/>
              <a:gd name="connsiteX7" fmla="*/ 0 w 5512759"/>
              <a:gd name="connsiteY7" fmla="*/ 3445957 h 6872471"/>
              <a:gd name="connsiteX8" fmla="*/ 3429000 w 5512759"/>
              <a:gd name="connsiteY8" fmla="*/ 16957 h 6872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12759" h="6872471">
                <a:moveTo>
                  <a:pt x="4887968" y="0"/>
                </a:moveTo>
                <a:lnTo>
                  <a:pt x="5510449" y="0"/>
                </a:lnTo>
                <a:lnTo>
                  <a:pt x="5509034" y="1710229"/>
                </a:lnTo>
                <a:cubicBezTo>
                  <a:pt x="5509546" y="2859002"/>
                  <a:pt x="5512247" y="4013471"/>
                  <a:pt x="5512759" y="5162245"/>
                </a:cubicBezTo>
                <a:lnTo>
                  <a:pt x="5511344" y="6872471"/>
                </a:lnTo>
                <a:lnTo>
                  <a:pt x="3379767" y="6872471"/>
                </a:lnTo>
                <a:lnTo>
                  <a:pt x="3078404" y="6857254"/>
                </a:lnTo>
                <a:cubicBezTo>
                  <a:pt x="1349310" y="6681655"/>
                  <a:pt x="0" y="5221382"/>
                  <a:pt x="0" y="3445957"/>
                </a:cubicBezTo>
                <a:cubicBezTo>
                  <a:pt x="0" y="1552171"/>
                  <a:pt x="1535214" y="16957"/>
                  <a:pt x="3429000" y="16957"/>
                </a:cubicBezTo>
                <a:close/>
              </a:path>
            </a:pathLst>
          </a:custGeom>
          <a:solidFill>
            <a:schemeClr val="tx1">
              <a:lumMod val="85000"/>
              <a:lumOff val="15000"/>
            </a:schemeClr>
          </a:solidFill>
        </p:spPr>
        <p:txBody>
          <a:bodyPr wrap="square" anchor="ctr">
            <a:noAutofit/>
          </a:bodyPr>
          <a:lstStyle>
            <a:lvl1pPr algn="ctr">
              <a:defRPr>
                <a:solidFill>
                  <a:schemeClr val="bg1"/>
                </a:solidFill>
              </a:defRPr>
            </a:lvl1pPr>
          </a:lstStyle>
          <a:p>
            <a:r>
              <a:rPr lang="es-ES" dirty="0"/>
              <a:t>Place </a:t>
            </a:r>
            <a:r>
              <a:rPr lang="es-ES" dirty="0" err="1"/>
              <a:t>your</a:t>
            </a:r>
            <a:r>
              <a:rPr lang="es-ES" dirty="0"/>
              <a:t> </a:t>
            </a:r>
            <a:r>
              <a:rPr lang="es-ES" dirty="0" err="1"/>
              <a:t>image</a:t>
            </a:r>
            <a:r>
              <a:rPr lang="es-ES" dirty="0"/>
              <a:t> </a:t>
            </a:r>
            <a:r>
              <a:rPr lang="es-ES" dirty="0" err="1"/>
              <a:t>here</a:t>
            </a:r>
            <a:endParaRPr lang="es-ES" dirty="0"/>
          </a:p>
        </p:txBody>
      </p:sp>
      <p:cxnSp>
        <p:nvCxnSpPr>
          <p:cNvPr id="7" name="Conector recto 6">
            <a:extLst>
              <a:ext uri="{FF2B5EF4-FFF2-40B4-BE49-F238E27FC236}">
                <a16:creationId xmlns:a16="http://schemas.microsoft.com/office/drawing/2014/main" id="{028EA0B3-BC8C-6142-87B7-2AD2DD9C2051}"/>
              </a:ext>
            </a:extLst>
          </p:cNvPr>
          <p:cNvCxnSpPr/>
          <p:nvPr userDrawn="1"/>
        </p:nvCxnSpPr>
        <p:spPr>
          <a:xfrm flipH="1">
            <a:off x="11897450" y="425584"/>
            <a:ext cx="29455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0" name="Marcador de número de diapositiva 9">
            <a:extLst>
              <a:ext uri="{FF2B5EF4-FFF2-40B4-BE49-F238E27FC236}">
                <a16:creationId xmlns:a16="http://schemas.microsoft.com/office/drawing/2014/main" id="{7CDAF087-8003-5E46-A72B-E9CBF6EFD7AD}"/>
              </a:ext>
            </a:extLst>
          </p:cNvPr>
          <p:cNvSpPr txBox="1">
            <a:spLocks/>
          </p:cNvSpPr>
          <p:nvPr userDrawn="1"/>
        </p:nvSpPr>
        <p:spPr>
          <a:xfrm>
            <a:off x="11131826" y="252432"/>
            <a:ext cx="765624" cy="323897"/>
          </a:xfrm>
          <a:prstGeom prst="rect">
            <a:avLst/>
          </a:prstGeom>
        </p:spPr>
        <p:txBody>
          <a:bodyPr/>
          <a:lstStyle>
            <a:defPPr>
              <a:defRPr lang="es-ES"/>
            </a:defPPr>
            <a:lvl1pPr marL="0" algn="l" defTabSz="914400" rtl="0" eaLnBrk="1" latinLnBrk="0" hangingPunct="1">
              <a:defRPr sz="1800" kern="1200">
                <a:solidFill>
                  <a:schemeClr val="bg2">
                    <a:lumMod val="1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540E274-C6F5-7D40-AAE8-F8E74B52E2D5}" type="slidenum">
              <a:rPr lang="es-ES" sz="1800" b="0" i="0" spc="300" smtClean="0">
                <a:solidFill>
                  <a:schemeClr val="tx1">
                    <a:lumMod val="65000"/>
                    <a:lumOff val="35000"/>
                  </a:schemeClr>
                </a:solidFill>
                <a:latin typeface="Oswald" pitchFamily="2" charset="77"/>
                <a:cs typeface="Consolas" panose="020B0609020204030204" pitchFamily="49" charset="0"/>
              </a:rPr>
              <a:pPr algn="r"/>
              <a:t>‹#›</a:t>
            </a:fld>
            <a:endParaRPr lang="es-ES" sz="1800" b="0" i="0" spc="300" dirty="0">
              <a:solidFill>
                <a:schemeClr val="tx1">
                  <a:lumMod val="65000"/>
                  <a:lumOff val="35000"/>
                </a:schemeClr>
              </a:solidFill>
              <a:latin typeface="Oswald" pitchFamily="2" charset="77"/>
              <a:cs typeface="Consolas" panose="020B0609020204030204" pitchFamily="49" charset="0"/>
            </a:endParaRPr>
          </a:p>
        </p:txBody>
      </p:sp>
      <p:sp>
        <p:nvSpPr>
          <p:cNvPr id="11" name="Marcador de texto 13">
            <a:extLst>
              <a:ext uri="{FF2B5EF4-FFF2-40B4-BE49-F238E27FC236}">
                <a16:creationId xmlns:a16="http://schemas.microsoft.com/office/drawing/2014/main" id="{DDCC12D5-EE91-4E47-AFDD-53C74229D78C}"/>
              </a:ext>
            </a:extLst>
          </p:cNvPr>
          <p:cNvSpPr>
            <a:spLocks noGrp="1"/>
          </p:cNvSpPr>
          <p:nvPr>
            <p:ph type="body" sz="quarter" idx="13" hasCustomPrompt="1"/>
          </p:nvPr>
        </p:nvSpPr>
        <p:spPr>
          <a:xfrm>
            <a:off x="845684" y="240918"/>
            <a:ext cx="3042444" cy="365125"/>
          </a:xfrm>
        </p:spPr>
        <p:txBody>
          <a:bodyPr anchor="ctr">
            <a:normAutofit/>
          </a:bodyPr>
          <a:lstStyle>
            <a:lvl1pPr marL="0" indent="0">
              <a:buNone/>
              <a:defRPr sz="1400" b="0" i="0" spc="600">
                <a:solidFill>
                  <a:schemeClr val="tx1">
                    <a:lumMod val="65000"/>
                    <a:lumOff val="35000"/>
                  </a:schemeClr>
                </a:solidFill>
                <a:latin typeface="Oswald" pitchFamily="2" charset="77"/>
              </a:defRPr>
            </a:lvl1pPr>
            <a:lvl2pPr marL="457200" indent="0">
              <a:buNone/>
              <a:defRPr>
                <a:latin typeface="Bebas Kai" pitchFamily="82" charset="77"/>
              </a:defRPr>
            </a:lvl2pPr>
            <a:lvl3pPr marL="914400" indent="0">
              <a:buNone/>
              <a:defRPr>
                <a:latin typeface="Bebas Kai" pitchFamily="82" charset="77"/>
              </a:defRPr>
            </a:lvl3pPr>
            <a:lvl4pPr marL="1371600" indent="0">
              <a:buNone/>
              <a:defRPr>
                <a:latin typeface="Bebas Kai" pitchFamily="82" charset="77"/>
              </a:defRPr>
            </a:lvl4pPr>
            <a:lvl5pPr marL="1828800" indent="0">
              <a:buNone/>
              <a:defRPr>
                <a:latin typeface="Bebas Kai" pitchFamily="82" charset="77"/>
              </a:defRPr>
            </a:lvl5pPr>
          </a:lstStyle>
          <a:p>
            <a:pPr lvl="0"/>
            <a:r>
              <a:rPr lang="es-ES" dirty="0"/>
              <a:t>01 _ SECTION NAME</a:t>
            </a:r>
          </a:p>
        </p:txBody>
      </p:sp>
    </p:spTree>
    <p:extLst>
      <p:ext uri="{BB962C8B-B14F-4D97-AF65-F5344CB8AC3E}">
        <p14:creationId xmlns:p14="http://schemas.microsoft.com/office/powerpoint/2010/main" val="3896823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quare-images">
    <p:spTree>
      <p:nvGrpSpPr>
        <p:cNvPr id="1" name=""/>
        <p:cNvGrpSpPr/>
        <p:nvPr/>
      </p:nvGrpSpPr>
      <p:grpSpPr>
        <a:xfrm>
          <a:off x="0" y="0"/>
          <a:ext cx="0" cy="0"/>
          <a:chOff x="0" y="0"/>
          <a:chExt cx="0" cy="0"/>
        </a:xfrm>
      </p:grpSpPr>
      <p:sp>
        <p:nvSpPr>
          <p:cNvPr id="10" name="Marcador de posición de imagen 9">
            <a:extLst>
              <a:ext uri="{FF2B5EF4-FFF2-40B4-BE49-F238E27FC236}">
                <a16:creationId xmlns:a16="http://schemas.microsoft.com/office/drawing/2014/main" id="{0AC09B4D-F42F-714A-848A-CE26871CDE15}"/>
              </a:ext>
            </a:extLst>
          </p:cNvPr>
          <p:cNvSpPr>
            <a:spLocks noGrp="1"/>
          </p:cNvSpPr>
          <p:nvPr>
            <p:ph type="pic" sz="quarter" idx="14" hasCustomPrompt="1"/>
          </p:nvPr>
        </p:nvSpPr>
        <p:spPr>
          <a:xfrm>
            <a:off x="5208588" y="1879600"/>
            <a:ext cx="1339850" cy="1684338"/>
          </a:xfrm>
          <a:solidFill>
            <a:schemeClr val="tx1">
              <a:lumMod val="85000"/>
              <a:lumOff val="15000"/>
            </a:schemeClr>
          </a:solidFill>
        </p:spPr>
        <p:txBody>
          <a:bodyPr anchor="ctr">
            <a:normAutofit/>
          </a:bodyPr>
          <a:lstStyle>
            <a:lvl1pPr algn="ctr">
              <a:defRPr sz="900">
                <a:solidFill>
                  <a:schemeClr val="bg1"/>
                </a:solidFill>
              </a:defRPr>
            </a:lvl1pPr>
          </a:lstStyle>
          <a:p>
            <a:r>
              <a:rPr lang="es-ES" dirty="0" err="1"/>
              <a:t>Your</a:t>
            </a:r>
            <a:r>
              <a:rPr lang="es-ES" dirty="0"/>
              <a:t> </a:t>
            </a:r>
            <a:r>
              <a:rPr lang="es-ES" dirty="0" err="1"/>
              <a:t>image</a:t>
            </a:r>
            <a:r>
              <a:rPr lang="es-ES" dirty="0"/>
              <a:t> </a:t>
            </a:r>
            <a:r>
              <a:rPr lang="es-ES" dirty="0" err="1"/>
              <a:t>here</a:t>
            </a:r>
            <a:endParaRPr lang="es-ES" dirty="0"/>
          </a:p>
        </p:txBody>
      </p:sp>
      <p:sp>
        <p:nvSpPr>
          <p:cNvPr id="11" name="Marcador de posición de imagen 9">
            <a:extLst>
              <a:ext uri="{FF2B5EF4-FFF2-40B4-BE49-F238E27FC236}">
                <a16:creationId xmlns:a16="http://schemas.microsoft.com/office/drawing/2014/main" id="{6203C20F-E878-7745-A366-EB1EEA4CAB94}"/>
              </a:ext>
            </a:extLst>
          </p:cNvPr>
          <p:cNvSpPr>
            <a:spLocks noGrp="1"/>
          </p:cNvSpPr>
          <p:nvPr>
            <p:ph type="pic" sz="quarter" idx="15" hasCustomPrompt="1"/>
          </p:nvPr>
        </p:nvSpPr>
        <p:spPr>
          <a:xfrm>
            <a:off x="8815388" y="1879600"/>
            <a:ext cx="1339850" cy="1684338"/>
          </a:xfrm>
          <a:solidFill>
            <a:schemeClr val="tx1">
              <a:lumMod val="85000"/>
              <a:lumOff val="15000"/>
            </a:schemeClr>
          </a:solidFill>
        </p:spPr>
        <p:txBody>
          <a:bodyPr anchor="ctr">
            <a:norm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900">
                <a:solidFill>
                  <a:schemeClr val="bg1"/>
                </a:solidFill>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s-ES" dirty="0" err="1"/>
              <a:t>Your</a:t>
            </a:r>
            <a:r>
              <a:rPr lang="es-ES" dirty="0"/>
              <a:t> </a:t>
            </a:r>
            <a:r>
              <a:rPr lang="es-ES" dirty="0" err="1"/>
              <a:t>image</a:t>
            </a:r>
            <a:r>
              <a:rPr lang="es-ES" dirty="0"/>
              <a:t> </a:t>
            </a:r>
            <a:r>
              <a:rPr lang="es-ES" dirty="0" err="1"/>
              <a:t>here</a:t>
            </a:r>
            <a:endParaRPr lang="es-ES" dirty="0"/>
          </a:p>
        </p:txBody>
      </p:sp>
      <p:sp>
        <p:nvSpPr>
          <p:cNvPr id="12" name="Marcador de posición de imagen 9">
            <a:extLst>
              <a:ext uri="{FF2B5EF4-FFF2-40B4-BE49-F238E27FC236}">
                <a16:creationId xmlns:a16="http://schemas.microsoft.com/office/drawing/2014/main" id="{B9F55B83-D026-7544-BF73-70F5BFCBAA07}"/>
              </a:ext>
            </a:extLst>
          </p:cNvPr>
          <p:cNvSpPr>
            <a:spLocks noGrp="1"/>
          </p:cNvSpPr>
          <p:nvPr>
            <p:ph type="pic" sz="quarter" idx="16" hasCustomPrompt="1"/>
          </p:nvPr>
        </p:nvSpPr>
        <p:spPr>
          <a:xfrm>
            <a:off x="5208588" y="4279900"/>
            <a:ext cx="1339850" cy="1684338"/>
          </a:xfrm>
          <a:solidFill>
            <a:schemeClr val="tx1">
              <a:lumMod val="85000"/>
              <a:lumOff val="15000"/>
            </a:schemeClr>
          </a:solidFill>
        </p:spPr>
        <p:txBody>
          <a:bodyPr anchor="ctr">
            <a:norm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900">
                <a:solidFill>
                  <a:schemeClr val="bg1"/>
                </a:solidFill>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s-ES" dirty="0" err="1"/>
              <a:t>Your</a:t>
            </a:r>
            <a:r>
              <a:rPr lang="es-ES" dirty="0"/>
              <a:t> </a:t>
            </a:r>
            <a:r>
              <a:rPr lang="es-ES" dirty="0" err="1"/>
              <a:t>image</a:t>
            </a:r>
            <a:r>
              <a:rPr lang="es-ES" dirty="0"/>
              <a:t> </a:t>
            </a:r>
            <a:r>
              <a:rPr lang="es-ES" dirty="0" err="1"/>
              <a:t>here</a:t>
            </a:r>
            <a:endParaRPr lang="es-ES" dirty="0"/>
          </a:p>
        </p:txBody>
      </p:sp>
      <p:sp>
        <p:nvSpPr>
          <p:cNvPr id="13" name="Marcador de posición de imagen 9">
            <a:extLst>
              <a:ext uri="{FF2B5EF4-FFF2-40B4-BE49-F238E27FC236}">
                <a16:creationId xmlns:a16="http://schemas.microsoft.com/office/drawing/2014/main" id="{9C3D87E3-091F-AC41-95B4-2D73D9F0DB13}"/>
              </a:ext>
            </a:extLst>
          </p:cNvPr>
          <p:cNvSpPr>
            <a:spLocks noGrp="1"/>
          </p:cNvSpPr>
          <p:nvPr>
            <p:ph type="pic" sz="quarter" idx="17" hasCustomPrompt="1"/>
          </p:nvPr>
        </p:nvSpPr>
        <p:spPr>
          <a:xfrm>
            <a:off x="8815388" y="4279900"/>
            <a:ext cx="1339850" cy="1684338"/>
          </a:xfrm>
          <a:solidFill>
            <a:schemeClr val="tx1">
              <a:lumMod val="85000"/>
              <a:lumOff val="15000"/>
            </a:schemeClr>
          </a:solidFill>
        </p:spPr>
        <p:txBody>
          <a:bodyPr anchor="ctr">
            <a:norm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900">
                <a:solidFill>
                  <a:schemeClr val="bg1"/>
                </a:solidFill>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s-ES" dirty="0" err="1"/>
              <a:t>Your</a:t>
            </a:r>
            <a:r>
              <a:rPr lang="es-ES" dirty="0"/>
              <a:t> </a:t>
            </a:r>
            <a:r>
              <a:rPr lang="es-ES" dirty="0" err="1"/>
              <a:t>image</a:t>
            </a:r>
            <a:r>
              <a:rPr lang="es-ES" dirty="0"/>
              <a:t> </a:t>
            </a:r>
            <a:r>
              <a:rPr lang="es-ES" dirty="0" err="1"/>
              <a:t>here</a:t>
            </a:r>
            <a:endParaRPr lang="es-ES" dirty="0"/>
          </a:p>
        </p:txBody>
      </p:sp>
      <p:cxnSp>
        <p:nvCxnSpPr>
          <p:cNvPr id="6" name="Conector recto 5">
            <a:extLst>
              <a:ext uri="{FF2B5EF4-FFF2-40B4-BE49-F238E27FC236}">
                <a16:creationId xmlns:a16="http://schemas.microsoft.com/office/drawing/2014/main" id="{9A35D9AE-BFB8-1B43-9EB7-82FB380413C3}"/>
              </a:ext>
            </a:extLst>
          </p:cNvPr>
          <p:cNvCxnSpPr/>
          <p:nvPr userDrawn="1"/>
        </p:nvCxnSpPr>
        <p:spPr>
          <a:xfrm flipH="1">
            <a:off x="11897450" y="425584"/>
            <a:ext cx="29455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9" name="Marcador de número de diapositiva 9">
            <a:extLst>
              <a:ext uri="{FF2B5EF4-FFF2-40B4-BE49-F238E27FC236}">
                <a16:creationId xmlns:a16="http://schemas.microsoft.com/office/drawing/2014/main" id="{85D425BC-40F0-6D44-82AC-03D116BAE309}"/>
              </a:ext>
            </a:extLst>
          </p:cNvPr>
          <p:cNvSpPr txBox="1">
            <a:spLocks/>
          </p:cNvSpPr>
          <p:nvPr userDrawn="1"/>
        </p:nvSpPr>
        <p:spPr>
          <a:xfrm>
            <a:off x="11131826" y="252432"/>
            <a:ext cx="765624" cy="323897"/>
          </a:xfrm>
          <a:prstGeom prst="rect">
            <a:avLst/>
          </a:prstGeom>
        </p:spPr>
        <p:txBody>
          <a:bodyPr/>
          <a:lstStyle>
            <a:defPPr>
              <a:defRPr lang="es-ES"/>
            </a:defPPr>
            <a:lvl1pPr marL="0" algn="l" defTabSz="914400" rtl="0" eaLnBrk="1" latinLnBrk="0" hangingPunct="1">
              <a:defRPr sz="1800" kern="1200">
                <a:solidFill>
                  <a:schemeClr val="bg2">
                    <a:lumMod val="1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540E274-C6F5-7D40-AAE8-F8E74B52E2D5}" type="slidenum">
              <a:rPr lang="es-ES" sz="1800" b="0" i="0" spc="300" smtClean="0">
                <a:solidFill>
                  <a:schemeClr val="tx1">
                    <a:lumMod val="65000"/>
                    <a:lumOff val="35000"/>
                  </a:schemeClr>
                </a:solidFill>
                <a:latin typeface="Oswald" pitchFamily="2" charset="77"/>
                <a:cs typeface="Consolas" panose="020B0609020204030204" pitchFamily="49" charset="0"/>
              </a:rPr>
              <a:pPr algn="r"/>
              <a:t>‹#›</a:t>
            </a:fld>
            <a:endParaRPr lang="es-ES" sz="1800" b="0" i="0" spc="300" dirty="0">
              <a:solidFill>
                <a:schemeClr val="tx1">
                  <a:lumMod val="65000"/>
                  <a:lumOff val="35000"/>
                </a:schemeClr>
              </a:solidFill>
              <a:latin typeface="Oswald" pitchFamily="2" charset="77"/>
              <a:cs typeface="Consolas" panose="020B0609020204030204" pitchFamily="49" charset="0"/>
            </a:endParaRPr>
          </a:p>
        </p:txBody>
      </p:sp>
      <p:sp>
        <p:nvSpPr>
          <p:cNvPr id="14" name="Marcador de texto 13">
            <a:extLst>
              <a:ext uri="{FF2B5EF4-FFF2-40B4-BE49-F238E27FC236}">
                <a16:creationId xmlns:a16="http://schemas.microsoft.com/office/drawing/2014/main" id="{7D6B23A4-0F69-0F47-8859-5AFA13FB6E65}"/>
              </a:ext>
            </a:extLst>
          </p:cNvPr>
          <p:cNvSpPr>
            <a:spLocks noGrp="1"/>
          </p:cNvSpPr>
          <p:nvPr>
            <p:ph type="body" sz="quarter" idx="13" hasCustomPrompt="1"/>
          </p:nvPr>
        </p:nvSpPr>
        <p:spPr>
          <a:xfrm>
            <a:off x="845684" y="240918"/>
            <a:ext cx="3042444" cy="365125"/>
          </a:xfrm>
        </p:spPr>
        <p:txBody>
          <a:bodyPr anchor="ctr">
            <a:normAutofit/>
          </a:bodyPr>
          <a:lstStyle>
            <a:lvl1pPr marL="0" indent="0">
              <a:buNone/>
              <a:defRPr sz="1400" b="0" i="0" spc="600">
                <a:solidFill>
                  <a:schemeClr val="tx1">
                    <a:lumMod val="65000"/>
                    <a:lumOff val="35000"/>
                  </a:schemeClr>
                </a:solidFill>
                <a:latin typeface="Oswald" pitchFamily="2" charset="77"/>
              </a:defRPr>
            </a:lvl1pPr>
            <a:lvl2pPr marL="457200" indent="0">
              <a:buNone/>
              <a:defRPr>
                <a:latin typeface="Bebas Kai" pitchFamily="82" charset="77"/>
              </a:defRPr>
            </a:lvl2pPr>
            <a:lvl3pPr marL="914400" indent="0">
              <a:buNone/>
              <a:defRPr>
                <a:latin typeface="Bebas Kai" pitchFamily="82" charset="77"/>
              </a:defRPr>
            </a:lvl3pPr>
            <a:lvl4pPr marL="1371600" indent="0">
              <a:buNone/>
              <a:defRPr>
                <a:latin typeface="Bebas Kai" pitchFamily="82" charset="77"/>
              </a:defRPr>
            </a:lvl4pPr>
            <a:lvl5pPr marL="1828800" indent="0">
              <a:buNone/>
              <a:defRPr>
                <a:latin typeface="Bebas Kai" pitchFamily="82" charset="77"/>
              </a:defRPr>
            </a:lvl5pPr>
          </a:lstStyle>
          <a:p>
            <a:pPr lvl="0"/>
            <a:r>
              <a:rPr lang="es-ES" dirty="0"/>
              <a:t>01 _ SECTION NAME</a:t>
            </a:r>
          </a:p>
        </p:txBody>
      </p:sp>
    </p:spTree>
    <p:extLst>
      <p:ext uri="{BB962C8B-B14F-4D97-AF65-F5344CB8AC3E}">
        <p14:creationId xmlns:p14="http://schemas.microsoft.com/office/powerpoint/2010/main" val="4033445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iseño personalizado">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EA1F7809-82AE-CB46-8BAB-0FD8AC0DD0F3}"/>
              </a:ext>
            </a:extLst>
          </p:cNvPr>
          <p:cNvSpPr/>
          <p:nvPr userDrawn="1"/>
        </p:nvSpPr>
        <p:spPr>
          <a:xfrm>
            <a:off x="8446576" y="0"/>
            <a:ext cx="3745423" cy="6869927"/>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Marcador de posición de imagen 9">
            <a:extLst>
              <a:ext uri="{FF2B5EF4-FFF2-40B4-BE49-F238E27FC236}">
                <a16:creationId xmlns:a16="http://schemas.microsoft.com/office/drawing/2014/main" id="{6F9A8907-94C5-6A44-8667-BEF088CBAF40}"/>
              </a:ext>
            </a:extLst>
          </p:cNvPr>
          <p:cNvSpPr>
            <a:spLocks noGrp="1"/>
          </p:cNvSpPr>
          <p:nvPr>
            <p:ph type="pic" sz="quarter" idx="14" hasCustomPrompt="1"/>
          </p:nvPr>
        </p:nvSpPr>
        <p:spPr>
          <a:xfrm>
            <a:off x="8446574" y="-1"/>
            <a:ext cx="3745425" cy="1816259"/>
          </a:xfrm>
          <a:solidFill>
            <a:schemeClr val="tx1">
              <a:lumMod val="85000"/>
              <a:lumOff val="15000"/>
            </a:schemeClr>
          </a:solidFill>
        </p:spPr>
        <p:txBody>
          <a:bodyPr anchor="ctr">
            <a:normAutofit/>
          </a:bodyPr>
          <a:lstStyle>
            <a:lvl1pPr algn="ctr">
              <a:defRPr sz="900">
                <a:solidFill>
                  <a:schemeClr val="bg1"/>
                </a:solidFill>
              </a:defRPr>
            </a:lvl1pPr>
          </a:lstStyle>
          <a:p>
            <a:r>
              <a:rPr lang="es-ES" dirty="0" err="1"/>
              <a:t>Your</a:t>
            </a:r>
            <a:r>
              <a:rPr lang="es-ES" dirty="0"/>
              <a:t> </a:t>
            </a:r>
            <a:r>
              <a:rPr lang="es-ES" dirty="0" err="1"/>
              <a:t>image</a:t>
            </a:r>
            <a:r>
              <a:rPr lang="es-ES" dirty="0"/>
              <a:t> </a:t>
            </a:r>
            <a:r>
              <a:rPr lang="es-ES" dirty="0" err="1"/>
              <a:t>here</a:t>
            </a:r>
            <a:endParaRPr lang="es-ES" dirty="0"/>
          </a:p>
        </p:txBody>
      </p:sp>
      <p:cxnSp>
        <p:nvCxnSpPr>
          <p:cNvPr id="8" name="Conector recto 7">
            <a:extLst>
              <a:ext uri="{FF2B5EF4-FFF2-40B4-BE49-F238E27FC236}">
                <a16:creationId xmlns:a16="http://schemas.microsoft.com/office/drawing/2014/main" id="{4C47773C-5BDE-1A4C-8BF7-928712EE80FB}"/>
              </a:ext>
            </a:extLst>
          </p:cNvPr>
          <p:cNvCxnSpPr/>
          <p:nvPr userDrawn="1"/>
        </p:nvCxnSpPr>
        <p:spPr>
          <a:xfrm flipH="1">
            <a:off x="11897450" y="425584"/>
            <a:ext cx="29455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7" name="Marcador de número de diapositiva 9">
            <a:extLst>
              <a:ext uri="{FF2B5EF4-FFF2-40B4-BE49-F238E27FC236}">
                <a16:creationId xmlns:a16="http://schemas.microsoft.com/office/drawing/2014/main" id="{D3413417-2D71-8341-BC2A-E2EDCFBE22EB}"/>
              </a:ext>
            </a:extLst>
          </p:cNvPr>
          <p:cNvSpPr txBox="1">
            <a:spLocks/>
          </p:cNvSpPr>
          <p:nvPr userDrawn="1"/>
        </p:nvSpPr>
        <p:spPr>
          <a:xfrm>
            <a:off x="11131826" y="252432"/>
            <a:ext cx="765624" cy="323897"/>
          </a:xfrm>
          <a:prstGeom prst="rect">
            <a:avLst/>
          </a:prstGeom>
        </p:spPr>
        <p:txBody>
          <a:bodyPr/>
          <a:lstStyle>
            <a:defPPr>
              <a:defRPr lang="es-ES"/>
            </a:defPPr>
            <a:lvl1pPr marL="0" algn="l" defTabSz="914400" rtl="0" eaLnBrk="1" latinLnBrk="0" hangingPunct="1">
              <a:defRPr sz="1800" kern="1200">
                <a:solidFill>
                  <a:schemeClr val="bg2">
                    <a:lumMod val="1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540E274-C6F5-7D40-AAE8-F8E74B52E2D5}" type="slidenum">
              <a:rPr lang="es-ES" sz="1800" b="0" i="0" spc="300" smtClean="0">
                <a:solidFill>
                  <a:schemeClr val="tx1">
                    <a:lumMod val="65000"/>
                    <a:lumOff val="35000"/>
                  </a:schemeClr>
                </a:solidFill>
                <a:latin typeface="Oswald" pitchFamily="2" charset="77"/>
                <a:cs typeface="Consolas" panose="020B0609020204030204" pitchFamily="49" charset="0"/>
              </a:rPr>
              <a:pPr algn="r"/>
              <a:t>‹#›</a:t>
            </a:fld>
            <a:endParaRPr lang="es-ES" sz="1800" b="0" i="0" spc="300" dirty="0">
              <a:solidFill>
                <a:schemeClr val="tx1">
                  <a:lumMod val="65000"/>
                  <a:lumOff val="35000"/>
                </a:schemeClr>
              </a:solidFill>
              <a:latin typeface="Oswald" pitchFamily="2" charset="77"/>
              <a:cs typeface="Consolas" panose="020B0609020204030204" pitchFamily="49" charset="0"/>
            </a:endParaRPr>
          </a:p>
        </p:txBody>
      </p:sp>
      <p:sp>
        <p:nvSpPr>
          <p:cNvPr id="12" name="Marcador de texto 13">
            <a:extLst>
              <a:ext uri="{FF2B5EF4-FFF2-40B4-BE49-F238E27FC236}">
                <a16:creationId xmlns:a16="http://schemas.microsoft.com/office/drawing/2014/main" id="{C96F1A72-AFC7-434E-933D-572130FE48E3}"/>
              </a:ext>
            </a:extLst>
          </p:cNvPr>
          <p:cNvSpPr>
            <a:spLocks noGrp="1"/>
          </p:cNvSpPr>
          <p:nvPr>
            <p:ph type="body" sz="quarter" idx="13" hasCustomPrompt="1"/>
          </p:nvPr>
        </p:nvSpPr>
        <p:spPr>
          <a:xfrm>
            <a:off x="845684" y="240918"/>
            <a:ext cx="3042444" cy="365125"/>
          </a:xfrm>
        </p:spPr>
        <p:txBody>
          <a:bodyPr anchor="ctr">
            <a:normAutofit/>
          </a:bodyPr>
          <a:lstStyle>
            <a:lvl1pPr marL="0" indent="0">
              <a:buNone/>
              <a:defRPr sz="1400" b="0" i="0" spc="600">
                <a:solidFill>
                  <a:schemeClr val="tx1">
                    <a:lumMod val="65000"/>
                    <a:lumOff val="35000"/>
                  </a:schemeClr>
                </a:solidFill>
                <a:latin typeface="Oswald" pitchFamily="2" charset="77"/>
              </a:defRPr>
            </a:lvl1pPr>
            <a:lvl2pPr marL="457200" indent="0">
              <a:buNone/>
              <a:defRPr>
                <a:latin typeface="Bebas Kai" pitchFamily="82" charset="77"/>
              </a:defRPr>
            </a:lvl2pPr>
            <a:lvl3pPr marL="914400" indent="0">
              <a:buNone/>
              <a:defRPr>
                <a:latin typeface="Bebas Kai" pitchFamily="82" charset="77"/>
              </a:defRPr>
            </a:lvl3pPr>
            <a:lvl4pPr marL="1371600" indent="0">
              <a:buNone/>
              <a:defRPr>
                <a:latin typeface="Bebas Kai" pitchFamily="82" charset="77"/>
              </a:defRPr>
            </a:lvl4pPr>
            <a:lvl5pPr marL="1828800" indent="0">
              <a:buNone/>
              <a:defRPr>
                <a:latin typeface="Bebas Kai" pitchFamily="82" charset="77"/>
              </a:defRPr>
            </a:lvl5pPr>
          </a:lstStyle>
          <a:p>
            <a:pPr lvl="0"/>
            <a:r>
              <a:rPr lang="es-ES" dirty="0"/>
              <a:t>01 _ SECTION NAME</a:t>
            </a:r>
          </a:p>
        </p:txBody>
      </p:sp>
    </p:spTree>
    <p:extLst>
      <p:ext uri="{BB962C8B-B14F-4D97-AF65-F5344CB8AC3E}">
        <p14:creationId xmlns:p14="http://schemas.microsoft.com/office/powerpoint/2010/main" val="5290007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Diseño personalizado">
    <p:spTree>
      <p:nvGrpSpPr>
        <p:cNvPr id="1" name=""/>
        <p:cNvGrpSpPr/>
        <p:nvPr/>
      </p:nvGrpSpPr>
      <p:grpSpPr>
        <a:xfrm>
          <a:off x="0" y="0"/>
          <a:ext cx="0" cy="0"/>
          <a:chOff x="0" y="0"/>
          <a:chExt cx="0" cy="0"/>
        </a:xfrm>
      </p:grpSpPr>
      <p:sp>
        <p:nvSpPr>
          <p:cNvPr id="6" name="Gráfico 16">
            <a:extLst>
              <a:ext uri="{FF2B5EF4-FFF2-40B4-BE49-F238E27FC236}">
                <a16:creationId xmlns:a16="http://schemas.microsoft.com/office/drawing/2014/main" id="{983BFF8A-5CB0-8944-B133-8711959CEB60}"/>
              </a:ext>
            </a:extLst>
          </p:cNvPr>
          <p:cNvSpPr/>
          <p:nvPr userDrawn="1"/>
        </p:nvSpPr>
        <p:spPr>
          <a:xfrm rot="10800000">
            <a:off x="-11876" y="-4751"/>
            <a:ext cx="5512842" cy="6886943"/>
          </a:xfrm>
          <a:custGeom>
            <a:avLst/>
            <a:gdLst>
              <a:gd name="connsiteX0" fmla="*/ 3429000 w 6858000"/>
              <a:gd name="connsiteY0" fmla="*/ 6858000 h 6858000"/>
              <a:gd name="connsiteX1" fmla="*/ 0 w 6858000"/>
              <a:gd name="connsiteY1" fmla="*/ 3429000 h 6858000"/>
              <a:gd name="connsiteX2" fmla="*/ 3429000 w 6858000"/>
              <a:gd name="connsiteY2" fmla="*/ 0 h 6858000"/>
              <a:gd name="connsiteX3" fmla="*/ 6858000 w 6858000"/>
              <a:gd name="connsiteY3" fmla="*/ 0 h 6858000"/>
              <a:gd name="connsiteX4" fmla="*/ 6858000 w 6858000"/>
              <a:gd name="connsiteY4" fmla="*/ 6858000 h 6858000"/>
              <a:gd name="connsiteX5" fmla="*/ 3429000 w 6858000"/>
              <a:gd name="connsiteY5" fmla="*/ 6858000 h 6858000"/>
              <a:gd name="connsiteX0" fmla="*/ 3429000 w 6858000"/>
              <a:gd name="connsiteY0" fmla="*/ 6858000 h 6874626"/>
              <a:gd name="connsiteX1" fmla="*/ 0 w 6858000"/>
              <a:gd name="connsiteY1" fmla="*/ 3429000 h 6874626"/>
              <a:gd name="connsiteX2" fmla="*/ 3429000 w 6858000"/>
              <a:gd name="connsiteY2" fmla="*/ 0 h 6874626"/>
              <a:gd name="connsiteX3" fmla="*/ 6858000 w 6858000"/>
              <a:gd name="connsiteY3" fmla="*/ 0 h 6874626"/>
              <a:gd name="connsiteX4" fmla="*/ 5095702 w 6858000"/>
              <a:gd name="connsiteY4" fmla="*/ 6874626 h 6874626"/>
              <a:gd name="connsiteX5" fmla="*/ 3429000 w 6858000"/>
              <a:gd name="connsiteY5" fmla="*/ 6858000 h 6874626"/>
              <a:gd name="connsiteX0" fmla="*/ 3429000 w 5112327"/>
              <a:gd name="connsiteY0" fmla="*/ 6858000 h 6874626"/>
              <a:gd name="connsiteX1" fmla="*/ 0 w 5112327"/>
              <a:gd name="connsiteY1" fmla="*/ 3429000 h 6874626"/>
              <a:gd name="connsiteX2" fmla="*/ 3429000 w 5112327"/>
              <a:gd name="connsiteY2" fmla="*/ 0 h 6874626"/>
              <a:gd name="connsiteX3" fmla="*/ 5112327 w 5112327"/>
              <a:gd name="connsiteY3" fmla="*/ 33251 h 6874626"/>
              <a:gd name="connsiteX4" fmla="*/ 5095702 w 5112327"/>
              <a:gd name="connsiteY4" fmla="*/ 6874626 h 6874626"/>
              <a:gd name="connsiteX5" fmla="*/ 3429000 w 5112327"/>
              <a:gd name="connsiteY5" fmla="*/ 6858000 h 6874626"/>
              <a:gd name="connsiteX0" fmla="*/ 3429000 w 5095903"/>
              <a:gd name="connsiteY0" fmla="*/ 6858000 h 6874626"/>
              <a:gd name="connsiteX1" fmla="*/ 0 w 5095903"/>
              <a:gd name="connsiteY1" fmla="*/ 3429000 h 6874626"/>
              <a:gd name="connsiteX2" fmla="*/ 3429000 w 5095903"/>
              <a:gd name="connsiteY2" fmla="*/ 0 h 6874626"/>
              <a:gd name="connsiteX3" fmla="*/ 4995949 w 5095903"/>
              <a:gd name="connsiteY3" fmla="*/ 16625 h 6874626"/>
              <a:gd name="connsiteX4" fmla="*/ 5095702 w 5095903"/>
              <a:gd name="connsiteY4" fmla="*/ 6874626 h 6874626"/>
              <a:gd name="connsiteX5" fmla="*/ 3429000 w 5095903"/>
              <a:gd name="connsiteY5" fmla="*/ 6858000 h 6874626"/>
              <a:gd name="connsiteX0" fmla="*/ 3429000 w 5096182"/>
              <a:gd name="connsiteY0" fmla="*/ 6874626 h 6891252"/>
              <a:gd name="connsiteX1" fmla="*/ 0 w 5096182"/>
              <a:gd name="connsiteY1" fmla="*/ 3445626 h 6891252"/>
              <a:gd name="connsiteX2" fmla="*/ 3429000 w 5096182"/>
              <a:gd name="connsiteY2" fmla="*/ 16626 h 6891252"/>
              <a:gd name="connsiteX3" fmla="*/ 5062451 w 5096182"/>
              <a:gd name="connsiteY3" fmla="*/ 0 h 6891252"/>
              <a:gd name="connsiteX4" fmla="*/ 5095702 w 5096182"/>
              <a:gd name="connsiteY4" fmla="*/ 6891252 h 6891252"/>
              <a:gd name="connsiteX5" fmla="*/ 3429000 w 5096182"/>
              <a:gd name="connsiteY5" fmla="*/ 6874626 h 6891252"/>
              <a:gd name="connsiteX0" fmla="*/ 3429000 w 5096280"/>
              <a:gd name="connsiteY0" fmla="*/ 6866534 h 6883160"/>
              <a:gd name="connsiteX1" fmla="*/ 0 w 5096280"/>
              <a:gd name="connsiteY1" fmla="*/ 3437534 h 6883160"/>
              <a:gd name="connsiteX2" fmla="*/ 3429000 w 5096280"/>
              <a:gd name="connsiteY2" fmla="*/ 8534 h 6883160"/>
              <a:gd name="connsiteX3" fmla="*/ 5070543 w 5096280"/>
              <a:gd name="connsiteY3" fmla="*/ 0 h 6883160"/>
              <a:gd name="connsiteX4" fmla="*/ 5095702 w 5096280"/>
              <a:gd name="connsiteY4" fmla="*/ 6883160 h 6883160"/>
              <a:gd name="connsiteX5" fmla="*/ 3429000 w 5096280"/>
              <a:gd name="connsiteY5" fmla="*/ 6866534 h 6883160"/>
              <a:gd name="connsiteX0" fmla="*/ 3429000 w 5097206"/>
              <a:gd name="connsiteY0" fmla="*/ 6858442 h 6875068"/>
              <a:gd name="connsiteX1" fmla="*/ 0 w 5097206"/>
              <a:gd name="connsiteY1" fmla="*/ 3429442 h 6875068"/>
              <a:gd name="connsiteX2" fmla="*/ 3429000 w 5097206"/>
              <a:gd name="connsiteY2" fmla="*/ 442 h 6875068"/>
              <a:gd name="connsiteX3" fmla="*/ 5094819 w 5097206"/>
              <a:gd name="connsiteY3" fmla="*/ 0 h 6875068"/>
              <a:gd name="connsiteX4" fmla="*/ 5095702 w 5097206"/>
              <a:gd name="connsiteY4" fmla="*/ 6875068 h 6875068"/>
              <a:gd name="connsiteX5" fmla="*/ 3429000 w 5097206"/>
              <a:gd name="connsiteY5" fmla="*/ 6858442 h 6875068"/>
              <a:gd name="connsiteX0" fmla="*/ 3429000 w 5511391"/>
              <a:gd name="connsiteY0" fmla="*/ 6858442 h 6863193"/>
              <a:gd name="connsiteX1" fmla="*/ 0 w 5511391"/>
              <a:gd name="connsiteY1" fmla="*/ 3429442 h 6863193"/>
              <a:gd name="connsiteX2" fmla="*/ 3429000 w 5511391"/>
              <a:gd name="connsiteY2" fmla="*/ 442 h 6863193"/>
              <a:gd name="connsiteX3" fmla="*/ 5094819 w 5511391"/>
              <a:gd name="connsiteY3" fmla="*/ 0 h 6863193"/>
              <a:gd name="connsiteX4" fmla="*/ 5511338 w 5511391"/>
              <a:gd name="connsiteY4" fmla="*/ 6863193 h 6863193"/>
              <a:gd name="connsiteX5" fmla="*/ 3429000 w 5511391"/>
              <a:gd name="connsiteY5" fmla="*/ 6858442 h 6863193"/>
              <a:gd name="connsiteX0" fmla="*/ 3429000 w 5512842"/>
              <a:gd name="connsiteY0" fmla="*/ 6882192 h 6886943"/>
              <a:gd name="connsiteX1" fmla="*/ 0 w 5512842"/>
              <a:gd name="connsiteY1" fmla="*/ 3453192 h 6886943"/>
              <a:gd name="connsiteX2" fmla="*/ 3429000 w 5512842"/>
              <a:gd name="connsiteY2" fmla="*/ 24192 h 6886943"/>
              <a:gd name="connsiteX3" fmla="*/ 5510455 w 5512842"/>
              <a:gd name="connsiteY3" fmla="*/ 0 h 6886943"/>
              <a:gd name="connsiteX4" fmla="*/ 5511338 w 5512842"/>
              <a:gd name="connsiteY4" fmla="*/ 6886943 h 6886943"/>
              <a:gd name="connsiteX5" fmla="*/ 3429000 w 5512842"/>
              <a:gd name="connsiteY5" fmla="*/ 6882192 h 6886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12842" h="6886943">
                <a:moveTo>
                  <a:pt x="3429000" y="6882192"/>
                </a:moveTo>
                <a:cubicBezTo>
                  <a:pt x="1535214" y="6882192"/>
                  <a:pt x="0" y="5346978"/>
                  <a:pt x="0" y="3453192"/>
                </a:cubicBezTo>
                <a:cubicBezTo>
                  <a:pt x="0" y="1559406"/>
                  <a:pt x="1535214" y="24192"/>
                  <a:pt x="3429000" y="24192"/>
                </a:cubicBezTo>
                <a:lnTo>
                  <a:pt x="5510455" y="0"/>
                </a:lnTo>
                <a:cubicBezTo>
                  <a:pt x="5504913" y="2280458"/>
                  <a:pt x="5516880" y="4606485"/>
                  <a:pt x="5511338" y="6886943"/>
                </a:cubicBezTo>
                <a:lnTo>
                  <a:pt x="3429000" y="6882192"/>
                </a:lnTo>
                <a:close/>
              </a:path>
            </a:pathLst>
          </a:custGeom>
          <a:solidFill>
            <a:schemeClr val="accent1">
              <a:lumMod val="20000"/>
              <a:lumOff val="80000"/>
            </a:schemeClr>
          </a:solidFill>
          <a:ln w="6350" cap="flat">
            <a:noFill/>
            <a:prstDash val="solid"/>
            <a:miter/>
          </a:ln>
        </p:spPr>
        <p:txBody>
          <a:bodyPr rtlCol="0" anchor="ctr"/>
          <a:lstStyle/>
          <a:p>
            <a:endParaRPr lang="es-ES"/>
          </a:p>
        </p:txBody>
      </p:sp>
      <p:sp>
        <p:nvSpPr>
          <p:cNvPr id="8" name="Marcador de posición de imagen 9">
            <a:extLst>
              <a:ext uri="{FF2B5EF4-FFF2-40B4-BE49-F238E27FC236}">
                <a16:creationId xmlns:a16="http://schemas.microsoft.com/office/drawing/2014/main" id="{8CDAC202-F6DE-ED45-AAE5-1BDD4ADD1841}"/>
              </a:ext>
            </a:extLst>
          </p:cNvPr>
          <p:cNvSpPr>
            <a:spLocks noGrp="1"/>
          </p:cNvSpPr>
          <p:nvPr>
            <p:ph type="pic" sz="quarter" idx="15" hasCustomPrompt="1"/>
          </p:nvPr>
        </p:nvSpPr>
        <p:spPr>
          <a:xfrm>
            <a:off x="8239799" y="1701021"/>
            <a:ext cx="3098799" cy="4047066"/>
          </a:xfrm>
          <a:solidFill>
            <a:schemeClr val="accent1">
              <a:lumMod val="20000"/>
              <a:lumOff val="80000"/>
            </a:schemeClr>
          </a:solidFill>
        </p:spPr>
        <p:txBody>
          <a:bodyPr anchor="ctr">
            <a:norm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900">
                <a:solidFill>
                  <a:schemeClr val="tx1">
                    <a:lumMod val="85000"/>
                    <a:lumOff val="15000"/>
                  </a:schemeClr>
                </a:solidFill>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s-ES" dirty="0" err="1"/>
              <a:t>Your</a:t>
            </a:r>
            <a:r>
              <a:rPr lang="es-ES" dirty="0"/>
              <a:t> </a:t>
            </a:r>
            <a:r>
              <a:rPr lang="es-ES" dirty="0" err="1"/>
              <a:t>image</a:t>
            </a:r>
            <a:r>
              <a:rPr lang="es-ES" dirty="0"/>
              <a:t> </a:t>
            </a:r>
            <a:r>
              <a:rPr lang="es-ES" dirty="0" err="1"/>
              <a:t>here</a:t>
            </a:r>
            <a:endParaRPr lang="es-ES" dirty="0"/>
          </a:p>
        </p:txBody>
      </p:sp>
      <p:cxnSp>
        <p:nvCxnSpPr>
          <p:cNvPr id="9" name="Conector recto 8">
            <a:extLst>
              <a:ext uri="{FF2B5EF4-FFF2-40B4-BE49-F238E27FC236}">
                <a16:creationId xmlns:a16="http://schemas.microsoft.com/office/drawing/2014/main" id="{E4F574CE-04D4-8040-B167-F7E97568A05A}"/>
              </a:ext>
            </a:extLst>
          </p:cNvPr>
          <p:cNvCxnSpPr/>
          <p:nvPr userDrawn="1"/>
        </p:nvCxnSpPr>
        <p:spPr>
          <a:xfrm flipH="1">
            <a:off x="11897450" y="425584"/>
            <a:ext cx="29455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7" name="Marcador de número de diapositiva 9">
            <a:extLst>
              <a:ext uri="{FF2B5EF4-FFF2-40B4-BE49-F238E27FC236}">
                <a16:creationId xmlns:a16="http://schemas.microsoft.com/office/drawing/2014/main" id="{73E0A9E4-E673-0348-96EC-913FB0AD6386}"/>
              </a:ext>
            </a:extLst>
          </p:cNvPr>
          <p:cNvSpPr txBox="1">
            <a:spLocks/>
          </p:cNvSpPr>
          <p:nvPr userDrawn="1"/>
        </p:nvSpPr>
        <p:spPr>
          <a:xfrm>
            <a:off x="11131826" y="252432"/>
            <a:ext cx="765624" cy="323897"/>
          </a:xfrm>
          <a:prstGeom prst="rect">
            <a:avLst/>
          </a:prstGeom>
        </p:spPr>
        <p:txBody>
          <a:bodyPr/>
          <a:lstStyle>
            <a:defPPr>
              <a:defRPr lang="es-ES"/>
            </a:defPPr>
            <a:lvl1pPr marL="0" algn="l" defTabSz="914400" rtl="0" eaLnBrk="1" latinLnBrk="0" hangingPunct="1">
              <a:defRPr sz="1800" kern="1200">
                <a:solidFill>
                  <a:schemeClr val="bg2">
                    <a:lumMod val="1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540E274-C6F5-7D40-AAE8-F8E74B52E2D5}" type="slidenum">
              <a:rPr lang="es-ES" sz="1800" b="0" i="0" spc="300" smtClean="0">
                <a:solidFill>
                  <a:schemeClr val="tx1">
                    <a:lumMod val="65000"/>
                    <a:lumOff val="35000"/>
                  </a:schemeClr>
                </a:solidFill>
                <a:latin typeface="Oswald" pitchFamily="2" charset="77"/>
                <a:cs typeface="Consolas" panose="020B0609020204030204" pitchFamily="49" charset="0"/>
              </a:rPr>
              <a:pPr algn="r"/>
              <a:t>‹#›</a:t>
            </a:fld>
            <a:endParaRPr lang="es-ES" sz="1800" b="0" i="0" spc="300" dirty="0">
              <a:solidFill>
                <a:schemeClr val="tx1">
                  <a:lumMod val="65000"/>
                  <a:lumOff val="35000"/>
                </a:schemeClr>
              </a:solidFill>
              <a:latin typeface="Oswald" pitchFamily="2" charset="77"/>
              <a:cs typeface="Consolas" panose="020B0609020204030204" pitchFamily="49" charset="0"/>
            </a:endParaRPr>
          </a:p>
        </p:txBody>
      </p:sp>
      <p:sp>
        <p:nvSpPr>
          <p:cNvPr id="12" name="Marcador de texto 13">
            <a:extLst>
              <a:ext uri="{FF2B5EF4-FFF2-40B4-BE49-F238E27FC236}">
                <a16:creationId xmlns:a16="http://schemas.microsoft.com/office/drawing/2014/main" id="{DAE3C658-EAB4-2443-BCAC-A3E3FB28ECD0}"/>
              </a:ext>
            </a:extLst>
          </p:cNvPr>
          <p:cNvSpPr>
            <a:spLocks noGrp="1"/>
          </p:cNvSpPr>
          <p:nvPr>
            <p:ph type="body" sz="quarter" idx="13" hasCustomPrompt="1"/>
          </p:nvPr>
        </p:nvSpPr>
        <p:spPr>
          <a:xfrm>
            <a:off x="845684" y="240918"/>
            <a:ext cx="3042444" cy="365125"/>
          </a:xfrm>
        </p:spPr>
        <p:txBody>
          <a:bodyPr anchor="ctr">
            <a:normAutofit/>
          </a:bodyPr>
          <a:lstStyle>
            <a:lvl1pPr marL="0" indent="0">
              <a:buNone/>
              <a:defRPr sz="1400" b="0" i="0" spc="600">
                <a:solidFill>
                  <a:schemeClr val="tx1">
                    <a:lumMod val="65000"/>
                    <a:lumOff val="35000"/>
                  </a:schemeClr>
                </a:solidFill>
                <a:latin typeface="Oswald" pitchFamily="2" charset="77"/>
              </a:defRPr>
            </a:lvl1pPr>
            <a:lvl2pPr marL="457200" indent="0">
              <a:buNone/>
              <a:defRPr>
                <a:latin typeface="Bebas Kai" pitchFamily="82" charset="77"/>
              </a:defRPr>
            </a:lvl2pPr>
            <a:lvl3pPr marL="914400" indent="0">
              <a:buNone/>
              <a:defRPr>
                <a:latin typeface="Bebas Kai" pitchFamily="82" charset="77"/>
              </a:defRPr>
            </a:lvl3pPr>
            <a:lvl4pPr marL="1371600" indent="0">
              <a:buNone/>
              <a:defRPr>
                <a:latin typeface="Bebas Kai" pitchFamily="82" charset="77"/>
              </a:defRPr>
            </a:lvl4pPr>
            <a:lvl5pPr marL="1828800" indent="0">
              <a:buNone/>
              <a:defRPr>
                <a:latin typeface="Bebas Kai" pitchFamily="82" charset="77"/>
              </a:defRPr>
            </a:lvl5pPr>
          </a:lstStyle>
          <a:p>
            <a:pPr lvl="0"/>
            <a:r>
              <a:rPr lang="es-ES" dirty="0"/>
              <a:t>01 _ SECTION NAME</a:t>
            </a:r>
          </a:p>
        </p:txBody>
      </p:sp>
    </p:spTree>
    <p:extLst>
      <p:ext uri="{BB962C8B-B14F-4D97-AF65-F5344CB8AC3E}">
        <p14:creationId xmlns:p14="http://schemas.microsoft.com/office/powerpoint/2010/main" val="32736789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ircle-images">
    <p:spTree>
      <p:nvGrpSpPr>
        <p:cNvPr id="1" name=""/>
        <p:cNvGrpSpPr/>
        <p:nvPr/>
      </p:nvGrpSpPr>
      <p:grpSpPr>
        <a:xfrm>
          <a:off x="0" y="0"/>
          <a:ext cx="0" cy="0"/>
          <a:chOff x="0" y="0"/>
          <a:chExt cx="0" cy="0"/>
        </a:xfrm>
      </p:grpSpPr>
      <p:sp>
        <p:nvSpPr>
          <p:cNvPr id="9" name="Marcador de posición de imagen 8">
            <a:extLst>
              <a:ext uri="{FF2B5EF4-FFF2-40B4-BE49-F238E27FC236}">
                <a16:creationId xmlns:a16="http://schemas.microsoft.com/office/drawing/2014/main" id="{F0DB74E1-8E18-5543-A146-69091537A942}"/>
              </a:ext>
            </a:extLst>
          </p:cNvPr>
          <p:cNvSpPr>
            <a:spLocks noGrp="1"/>
          </p:cNvSpPr>
          <p:nvPr>
            <p:ph type="pic" sz="quarter" idx="15" hasCustomPrompt="1"/>
          </p:nvPr>
        </p:nvSpPr>
        <p:spPr>
          <a:xfrm>
            <a:off x="1070812" y="1323038"/>
            <a:ext cx="1593087" cy="1593087"/>
          </a:xfrm>
          <a:custGeom>
            <a:avLst/>
            <a:gdLst>
              <a:gd name="connsiteX0" fmla="*/ 1806008 w 3612016"/>
              <a:gd name="connsiteY0" fmla="*/ 0 h 3612016"/>
              <a:gd name="connsiteX1" fmla="*/ 3612016 w 3612016"/>
              <a:gd name="connsiteY1" fmla="*/ 1806008 h 3612016"/>
              <a:gd name="connsiteX2" fmla="*/ 1806008 w 3612016"/>
              <a:gd name="connsiteY2" fmla="*/ 3612016 h 3612016"/>
              <a:gd name="connsiteX3" fmla="*/ 0 w 3612016"/>
              <a:gd name="connsiteY3" fmla="*/ 1806008 h 3612016"/>
              <a:gd name="connsiteX4" fmla="*/ 1806008 w 3612016"/>
              <a:gd name="connsiteY4" fmla="*/ 0 h 36120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12016" h="3612016">
                <a:moveTo>
                  <a:pt x="1806008" y="0"/>
                </a:moveTo>
                <a:cubicBezTo>
                  <a:pt x="2803439" y="0"/>
                  <a:pt x="3612016" y="808577"/>
                  <a:pt x="3612016" y="1806008"/>
                </a:cubicBezTo>
                <a:cubicBezTo>
                  <a:pt x="3612016" y="2803439"/>
                  <a:pt x="2803439" y="3612016"/>
                  <a:pt x="1806008" y="3612016"/>
                </a:cubicBezTo>
                <a:cubicBezTo>
                  <a:pt x="808577" y="3612016"/>
                  <a:pt x="0" y="2803439"/>
                  <a:pt x="0" y="1806008"/>
                </a:cubicBezTo>
                <a:cubicBezTo>
                  <a:pt x="0" y="808577"/>
                  <a:pt x="808577" y="0"/>
                  <a:pt x="1806008" y="0"/>
                </a:cubicBezTo>
                <a:close/>
              </a:path>
            </a:pathLst>
          </a:custGeom>
          <a:solidFill>
            <a:schemeClr val="accent1">
              <a:lumMod val="20000"/>
              <a:lumOff val="80000"/>
            </a:schemeClr>
          </a:solidFill>
        </p:spPr>
        <p:txBody>
          <a:bodyPr wrap="square"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lvl1pPr>
          </a:lstStyle>
          <a:p>
            <a:r>
              <a:rPr lang="es-ES" dirty="0"/>
              <a:t>Place </a:t>
            </a:r>
            <a:r>
              <a:rPr lang="es-ES" dirty="0" err="1"/>
              <a:t>your</a:t>
            </a:r>
            <a:r>
              <a:rPr lang="es-ES" dirty="0"/>
              <a:t> </a:t>
            </a:r>
            <a:r>
              <a:rPr lang="es-ES" dirty="0" err="1"/>
              <a:t>mage</a:t>
            </a:r>
            <a:endParaRPr lang="es-ES" dirty="0"/>
          </a:p>
        </p:txBody>
      </p:sp>
      <p:sp>
        <p:nvSpPr>
          <p:cNvPr id="11" name="Marcador de posición de imagen 10">
            <a:extLst>
              <a:ext uri="{FF2B5EF4-FFF2-40B4-BE49-F238E27FC236}">
                <a16:creationId xmlns:a16="http://schemas.microsoft.com/office/drawing/2014/main" id="{E04DCE5C-0FBB-2446-BF75-2C546C1DD6DB}"/>
              </a:ext>
            </a:extLst>
          </p:cNvPr>
          <p:cNvSpPr>
            <a:spLocks noGrp="1"/>
          </p:cNvSpPr>
          <p:nvPr>
            <p:ph type="pic" sz="quarter" idx="16" hasCustomPrompt="1"/>
          </p:nvPr>
        </p:nvSpPr>
        <p:spPr>
          <a:xfrm>
            <a:off x="4006847" y="1323038"/>
            <a:ext cx="1593087" cy="1593087"/>
          </a:xfrm>
          <a:custGeom>
            <a:avLst/>
            <a:gdLst>
              <a:gd name="connsiteX0" fmla="*/ 1806008 w 3612016"/>
              <a:gd name="connsiteY0" fmla="*/ 0 h 3612016"/>
              <a:gd name="connsiteX1" fmla="*/ 3612016 w 3612016"/>
              <a:gd name="connsiteY1" fmla="*/ 1806008 h 3612016"/>
              <a:gd name="connsiteX2" fmla="*/ 1806008 w 3612016"/>
              <a:gd name="connsiteY2" fmla="*/ 3612016 h 3612016"/>
              <a:gd name="connsiteX3" fmla="*/ 0 w 3612016"/>
              <a:gd name="connsiteY3" fmla="*/ 1806008 h 3612016"/>
              <a:gd name="connsiteX4" fmla="*/ 1806008 w 3612016"/>
              <a:gd name="connsiteY4" fmla="*/ 0 h 36120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12016" h="3612016">
                <a:moveTo>
                  <a:pt x="1806008" y="0"/>
                </a:moveTo>
                <a:cubicBezTo>
                  <a:pt x="2803439" y="0"/>
                  <a:pt x="3612016" y="808577"/>
                  <a:pt x="3612016" y="1806008"/>
                </a:cubicBezTo>
                <a:cubicBezTo>
                  <a:pt x="3612016" y="2803439"/>
                  <a:pt x="2803439" y="3612016"/>
                  <a:pt x="1806008" y="3612016"/>
                </a:cubicBezTo>
                <a:cubicBezTo>
                  <a:pt x="808577" y="3612016"/>
                  <a:pt x="0" y="2803439"/>
                  <a:pt x="0" y="1806008"/>
                </a:cubicBezTo>
                <a:cubicBezTo>
                  <a:pt x="0" y="808577"/>
                  <a:pt x="808577" y="0"/>
                  <a:pt x="1806008" y="0"/>
                </a:cubicBezTo>
                <a:close/>
              </a:path>
            </a:pathLst>
          </a:custGeom>
          <a:solidFill>
            <a:schemeClr val="accent1">
              <a:lumMod val="20000"/>
              <a:lumOff val="80000"/>
            </a:schemeClr>
          </a:solidFill>
        </p:spPr>
        <p:txBody>
          <a:bodyPr wrap="square"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lvl1pPr>
          </a:lstStyle>
          <a:p>
            <a:r>
              <a:rPr lang="es-ES" dirty="0"/>
              <a:t>Place </a:t>
            </a:r>
            <a:r>
              <a:rPr lang="es-ES" dirty="0" err="1"/>
              <a:t>your</a:t>
            </a:r>
            <a:r>
              <a:rPr lang="es-ES" dirty="0"/>
              <a:t> </a:t>
            </a:r>
            <a:r>
              <a:rPr lang="es-ES" dirty="0" err="1"/>
              <a:t>mage</a:t>
            </a:r>
            <a:endParaRPr lang="es-ES" dirty="0"/>
          </a:p>
        </p:txBody>
      </p:sp>
      <p:sp>
        <p:nvSpPr>
          <p:cNvPr id="12" name="Marcador de posición de imagen 11">
            <a:extLst>
              <a:ext uri="{FF2B5EF4-FFF2-40B4-BE49-F238E27FC236}">
                <a16:creationId xmlns:a16="http://schemas.microsoft.com/office/drawing/2014/main" id="{02A6F34B-CDF5-754C-84A0-5BB51F2F0A7D}"/>
              </a:ext>
            </a:extLst>
          </p:cNvPr>
          <p:cNvSpPr>
            <a:spLocks noGrp="1"/>
          </p:cNvSpPr>
          <p:nvPr>
            <p:ph type="pic" sz="quarter" idx="17" hasCustomPrompt="1"/>
          </p:nvPr>
        </p:nvSpPr>
        <p:spPr>
          <a:xfrm>
            <a:off x="6924250" y="1323038"/>
            <a:ext cx="1593087" cy="1593087"/>
          </a:xfrm>
          <a:custGeom>
            <a:avLst/>
            <a:gdLst>
              <a:gd name="connsiteX0" fmla="*/ 1806008 w 3612016"/>
              <a:gd name="connsiteY0" fmla="*/ 0 h 3612016"/>
              <a:gd name="connsiteX1" fmla="*/ 3612016 w 3612016"/>
              <a:gd name="connsiteY1" fmla="*/ 1806008 h 3612016"/>
              <a:gd name="connsiteX2" fmla="*/ 1806008 w 3612016"/>
              <a:gd name="connsiteY2" fmla="*/ 3612016 h 3612016"/>
              <a:gd name="connsiteX3" fmla="*/ 0 w 3612016"/>
              <a:gd name="connsiteY3" fmla="*/ 1806008 h 3612016"/>
              <a:gd name="connsiteX4" fmla="*/ 1806008 w 3612016"/>
              <a:gd name="connsiteY4" fmla="*/ 0 h 36120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12016" h="3612016">
                <a:moveTo>
                  <a:pt x="1806008" y="0"/>
                </a:moveTo>
                <a:cubicBezTo>
                  <a:pt x="2803439" y="0"/>
                  <a:pt x="3612016" y="808577"/>
                  <a:pt x="3612016" y="1806008"/>
                </a:cubicBezTo>
                <a:cubicBezTo>
                  <a:pt x="3612016" y="2803439"/>
                  <a:pt x="2803439" y="3612016"/>
                  <a:pt x="1806008" y="3612016"/>
                </a:cubicBezTo>
                <a:cubicBezTo>
                  <a:pt x="808577" y="3612016"/>
                  <a:pt x="0" y="2803439"/>
                  <a:pt x="0" y="1806008"/>
                </a:cubicBezTo>
                <a:cubicBezTo>
                  <a:pt x="0" y="808577"/>
                  <a:pt x="808577" y="0"/>
                  <a:pt x="1806008" y="0"/>
                </a:cubicBezTo>
                <a:close/>
              </a:path>
            </a:pathLst>
          </a:custGeom>
          <a:solidFill>
            <a:schemeClr val="accent1">
              <a:lumMod val="20000"/>
              <a:lumOff val="80000"/>
            </a:schemeClr>
          </a:solidFill>
        </p:spPr>
        <p:txBody>
          <a:bodyPr wrap="square"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lvl1pPr>
          </a:lstStyle>
          <a:p>
            <a:r>
              <a:rPr lang="es-ES" dirty="0"/>
              <a:t>Place </a:t>
            </a:r>
            <a:r>
              <a:rPr lang="es-ES" dirty="0" err="1"/>
              <a:t>your</a:t>
            </a:r>
            <a:r>
              <a:rPr lang="es-ES" dirty="0"/>
              <a:t> </a:t>
            </a:r>
            <a:r>
              <a:rPr lang="es-ES" dirty="0" err="1"/>
              <a:t>mage</a:t>
            </a:r>
            <a:endParaRPr lang="es-ES" dirty="0"/>
          </a:p>
        </p:txBody>
      </p:sp>
      <p:sp>
        <p:nvSpPr>
          <p:cNvPr id="13" name="Marcador de posición de imagen 12">
            <a:extLst>
              <a:ext uri="{FF2B5EF4-FFF2-40B4-BE49-F238E27FC236}">
                <a16:creationId xmlns:a16="http://schemas.microsoft.com/office/drawing/2014/main" id="{DE08859C-9E21-3649-A360-0652754BDEB4}"/>
              </a:ext>
            </a:extLst>
          </p:cNvPr>
          <p:cNvSpPr>
            <a:spLocks noGrp="1"/>
          </p:cNvSpPr>
          <p:nvPr>
            <p:ph type="pic" sz="quarter" idx="18" hasCustomPrompt="1"/>
          </p:nvPr>
        </p:nvSpPr>
        <p:spPr>
          <a:xfrm>
            <a:off x="9710042" y="1323038"/>
            <a:ext cx="1593087" cy="1593087"/>
          </a:xfrm>
          <a:custGeom>
            <a:avLst/>
            <a:gdLst>
              <a:gd name="connsiteX0" fmla="*/ 1806008 w 3612016"/>
              <a:gd name="connsiteY0" fmla="*/ 0 h 3612016"/>
              <a:gd name="connsiteX1" fmla="*/ 3612016 w 3612016"/>
              <a:gd name="connsiteY1" fmla="*/ 1806008 h 3612016"/>
              <a:gd name="connsiteX2" fmla="*/ 1806008 w 3612016"/>
              <a:gd name="connsiteY2" fmla="*/ 3612016 h 3612016"/>
              <a:gd name="connsiteX3" fmla="*/ 0 w 3612016"/>
              <a:gd name="connsiteY3" fmla="*/ 1806008 h 3612016"/>
              <a:gd name="connsiteX4" fmla="*/ 1806008 w 3612016"/>
              <a:gd name="connsiteY4" fmla="*/ 0 h 36120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12016" h="3612016">
                <a:moveTo>
                  <a:pt x="1806008" y="0"/>
                </a:moveTo>
                <a:cubicBezTo>
                  <a:pt x="2803439" y="0"/>
                  <a:pt x="3612016" y="808577"/>
                  <a:pt x="3612016" y="1806008"/>
                </a:cubicBezTo>
                <a:cubicBezTo>
                  <a:pt x="3612016" y="2803439"/>
                  <a:pt x="2803439" y="3612016"/>
                  <a:pt x="1806008" y="3612016"/>
                </a:cubicBezTo>
                <a:cubicBezTo>
                  <a:pt x="808577" y="3612016"/>
                  <a:pt x="0" y="2803439"/>
                  <a:pt x="0" y="1806008"/>
                </a:cubicBezTo>
                <a:cubicBezTo>
                  <a:pt x="0" y="808577"/>
                  <a:pt x="808577" y="0"/>
                  <a:pt x="1806008" y="0"/>
                </a:cubicBezTo>
                <a:close/>
              </a:path>
            </a:pathLst>
          </a:custGeom>
          <a:solidFill>
            <a:schemeClr val="accent1">
              <a:lumMod val="20000"/>
              <a:lumOff val="80000"/>
            </a:schemeClr>
          </a:solidFill>
        </p:spPr>
        <p:txBody>
          <a:bodyPr wrap="square"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lvl1pPr>
          </a:lstStyle>
          <a:p>
            <a:r>
              <a:rPr lang="es-ES" dirty="0"/>
              <a:t>Place </a:t>
            </a:r>
            <a:r>
              <a:rPr lang="es-ES" dirty="0" err="1"/>
              <a:t>your</a:t>
            </a:r>
            <a:r>
              <a:rPr lang="es-ES" dirty="0"/>
              <a:t> </a:t>
            </a:r>
            <a:r>
              <a:rPr lang="es-ES" dirty="0" err="1"/>
              <a:t>mage</a:t>
            </a:r>
            <a:endParaRPr lang="es-ES" dirty="0"/>
          </a:p>
        </p:txBody>
      </p:sp>
      <p:cxnSp>
        <p:nvCxnSpPr>
          <p:cNvPr id="10" name="Conector recto 9">
            <a:extLst>
              <a:ext uri="{FF2B5EF4-FFF2-40B4-BE49-F238E27FC236}">
                <a16:creationId xmlns:a16="http://schemas.microsoft.com/office/drawing/2014/main" id="{C121EFA1-0660-7245-815A-090D8A0705B4}"/>
              </a:ext>
            </a:extLst>
          </p:cNvPr>
          <p:cNvCxnSpPr/>
          <p:nvPr userDrawn="1"/>
        </p:nvCxnSpPr>
        <p:spPr>
          <a:xfrm flipH="1">
            <a:off x="11897450" y="425584"/>
            <a:ext cx="29455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6" name="Marcador de número de diapositiva 9">
            <a:extLst>
              <a:ext uri="{FF2B5EF4-FFF2-40B4-BE49-F238E27FC236}">
                <a16:creationId xmlns:a16="http://schemas.microsoft.com/office/drawing/2014/main" id="{B2766EE4-2631-9948-A9C9-8F780ECFE0DA}"/>
              </a:ext>
            </a:extLst>
          </p:cNvPr>
          <p:cNvSpPr txBox="1">
            <a:spLocks/>
          </p:cNvSpPr>
          <p:nvPr userDrawn="1"/>
        </p:nvSpPr>
        <p:spPr>
          <a:xfrm>
            <a:off x="11131826" y="252432"/>
            <a:ext cx="765624" cy="323897"/>
          </a:xfrm>
          <a:prstGeom prst="rect">
            <a:avLst/>
          </a:prstGeom>
        </p:spPr>
        <p:txBody>
          <a:bodyPr/>
          <a:lstStyle>
            <a:defPPr>
              <a:defRPr lang="es-ES"/>
            </a:defPPr>
            <a:lvl1pPr marL="0" algn="l" defTabSz="914400" rtl="0" eaLnBrk="1" latinLnBrk="0" hangingPunct="1">
              <a:defRPr sz="1800" kern="1200">
                <a:solidFill>
                  <a:schemeClr val="bg2">
                    <a:lumMod val="1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540E274-C6F5-7D40-AAE8-F8E74B52E2D5}" type="slidenum">
              <a:rPr lang="es-ES" sz="1800" b="0" i="0" spc="300" smtClean="0">
                <a:solidFill>
                  <a:schemeClr val="tx1">
                    <a:lumMod val="65000"/>
                    <a:lumOff val="35000"/>
                  </a:schemeClr>
                </a:solidFill>
                <a:latin typeface="Oswald" pitchFamily="2" charset="77"/>
                <a:cs typeface="Consolas" panose="020B0609020204030204" pitchFamily="49" charset="0"/>
              </a:rPr>
              <a:pPr algn="r"/>
              <a:t>‹#›</a:t>
            </a:fld>
            <a:endParaRPr lang="es-ES" sz="1800" b="0" i="0" spc="300" dirty="0">
              <a:solidFill>
                <a:schemeClr val="tx1">
                  <a:lumMod val="65000"/>
                  <a:lumOff val="35000"/>
                </a:schemeClr>
              </a:solidFill>
              <a:latin typeface="Oswald" pitchFamily="2" charset="77"/>
              <a:cs typeface="Consolas" panose="020B0609020204030204" pitchFamily="49" charset="0"/>
            </a:endParaRPr>
          </a:p>
        </p:txBody>
      </p:sp>
      <p:sp>
        <p:nvSpPr>
          <p:cNvPr id="17" name="Marcador de texto 13">
            <a:extLst>
              <a:ext uri="{FF2B5EF4-FFF2-40B4-BE49-F238E27FC236}">
                <a16:creationId xmlns:a16="http://schemas.microsoft.com/office/drawing/2014/main" id="{7206A3C3-B0FB-0E46-B3BB-379B90E313B5}"/>
              </a:ext>
            </a:extLst>
          </p:cNvPr>
          <p:cNvSpPr>
            <a:spLocks noGrp="1"/>
          </p:cNvSpPr>
          <p:nvPr>
            <p:ph type="body" sz="quarter" idx="13" hasCustomPrompt="1"/>
          </p:nvPr>
        </p:nvSpPr>
        <p:spPr>
          <a:xfrm>
            <a:off x="845684" y="240918"/>
            <a:ext cx="3042444" cy="365125"/>
          </a:xfrm>
        </p:spPr>
        <p:txBody>
          <a:bodyPr anchor="ctr">
            <a:normAutofit/>
          </a:bodyPr>
          <a:lstStyle>
            <a:lvl1pPr marL="0" indent="0">
              <a:buNone/>
              <a:defRPr sz="1400" b="0" i="0" spc="600">
                <a:solidFill>
                  <a:schemeClr val="tx1">
                    <a:lumMod val="65000"/>
                    <a:lumOff val="35000"/>
                  </a:schemeClr>
                </a:solidFill>
                <a:latin typeface="Oswald" pitchFamily="2" charset="77"/>
              </a:defRPr>
            </a:lvl1pPr>
            <a:lvl2pPr marL="457200" indent="0">
              <a:buNone/>
              <a:defRPr>
                <a:latin typeface="Bebas Kai" pitchFamily="82" charset="77"/>
              </a:defRPr>
            </a:lvl2pPr>
            <a:lvl3pPr marL="914400" indent="0">
              <a:buNone/>
              <a:defRPr>
                <a:latin typeface="Bebas Kai" pitchFamily="82" charset="77"/>
              </a:defRPr>
            </a:lvl3pPr>
            <a:lvl4pPr marL="1371600" indent="0">
              <a:buNone/>
              <a:defRPr>
                <a:latin typeface="Bebas Kai" pitchFamily="82" charset="77"/>
              </a:defRPr>
            </a:lvl4pPr>
            <a:lvl5pPr marL="1828800" indent="0">
              <a:buNone/>
              <a:defRPr>
                <a:latin typeface="Bebas Kai" pitchFamily="82" charset="77"/>
              </a:defRPr>
            </a:lvl5pPr>
          </a:lstStyle>
          <a:p>
            <a:pPr lvl="0"/>
            <a:r>
              <a:rPr lang="es-ES" dirty="0"/>
              <a:t>01 _ SECTION NAME</a:t>
            </a:r>
          </a:p>
        </p:txBody>
      </p:sp>
    </p:spTree>
    <p:extLst>
      <p:ext uri="{BB962C8B-B14F-4D97-AF65-F5344CB8AC3E}">
        <p14:creationId xmlns:p14="http://schemas.microsoft.com/office/powerpoint/2010/main" val="3959067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cxnSp>
        <p:nvCxnSpPr>
          <p:cNvPr id="2" name="Conector recto 1">
            <a:extLst>
              <a:ext uri="{FF2B5EF4-FFF2-40B4-BE49-F238E27FC236}">
                <a16:creationId xmlns:a16="http://schemas.microsoft.com/office/drawing/2014/main" id="{D70B7C84-B9E3-4343-B8FF-E675D63D4CFA}"/>
              </a:ext>
            </a:extLst>
          </p:cNvPr>
          <p:cNvCxnSpPr/>
          <p:nvPr userDrawn="1"/>
        </p:nvCxnSpPr>
        <p:spPr>
          <a:xfrm flipH="1">
            <a:off x="11897450" y="425584"/>
            <a:ext cx="29455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4" name="Marcador de número de diapositiva 9">
            <a:extLst>
              <a:ext uri="{FF2B5EF4-FFF2-40B4-BE49-F238E27FC236}">
                <a16:creationId xmlns:a16="http://schemas.microsoft.com/office/drawing/2014/main" id="{6D851B62-A94D-9649-830E-64536EE9F1DA}"/>
              </a:ext>
            </a:extLst>
          </p:cNvPr>
          <p:cNvSpPr txBox="1">
            <a:spLocks/>
          </p:cNvSpPr>
          <p:nvPr userDrawn="1"/>
        </p:nvSpPr>
        <p:spPr>
          <a:xfrm>
            <a:off x="11131826" y="252432"/>
            <a:ext cx="765624" cy="323897"/>
          </a:xfrm>
          <a:prstGeom prst="rect">
            <a:avLst/>
          </a:prstGeom>
        </p:spPr>
        <p:txBody>
          <a:bodyPr/>
          <a:lstStyle>
            <a:defPPr>
              <a:defRPr lang="es-ES"/>
            </a:defPPr>
            <a:lvl1pPr marL="0" algn="l" defTabSz="914400" rtl="0" eaLnBrk="1" latinLnBrk="0" hangingPunct="1">
              <a:defRPr sz="1800" kern="1200">
                <a:solidFill>
                  <a:schemeClr val="bg2">
                    <a:lumMod val="1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540E274-C6F5-7D40-AAE8-F8E74B52E2D5}" type="slidenum">
              <a:rPr lang="es-ES" sz="1800" b="0" i="0" spc="300" smtClean="0">
                <a:solidFill>
                  <a:schemeClr val="tx1">
                    <a:lumMod val="65000"/>
                    <a:lumOff val="35000"/>
                  </a:schemeClr>
                </a:solidFill>
                <a:latin typeface="Oswald" pitchFamily="2" charset="77"/>
                <a:cs typeface="Consolas" panose="020B0609020204030204" pitchFamily="49" charset="0"/>
              </a:rPr>
              <a:pPr algn="r"/>
              <a:t>‹#›</a:t>
            </a:fld>
            <a:endParaRPr lang="es-ES" sz="1800" b="0" i="0" spc="300" dirty="0">
              <a:solidFill>
                <a:schemeClr val="tx1">
                  <a:lumMod val="65000"/>
                  <a:lumOff val="35000"/>
                </a:schemeClr>
              </a:solidFill>
              <a:latin typeface="Oswald" pitchFamily="2" charset="77"/>
              <a:cs typeface="Consolas" panose="020B0609020204030204" pitchFamily="49" charset="0"/>
            </a:endParaRPr>
          </a:p>
        </p:txBody>
      </p:sp>
      <p:sp>
        <p:nvSpPr>
          <p:cNvPr id="5" name="Marcador de texto 13">
            <a:extLst>
              <a:ext uri="{FF2B5EF4-FFF2-40B4-BE49-F238E27FC236}">
                <a16:creationId xmlns:a16="http://schemas.microsoft.com/office/drawing/2014/main" id="{52A53EFD-C219-974C-8055-D757334281A4}"/>
              </a:ext>
            </a:extLst>
          </p:cNvPr>
          <p:cNvSpPr>
            <a:spLocks noGrp="1"/>
          </p:cNvSpPr>
          <p:nvPr>
            <p:ph type="body" sz="quarter" idx="13" hasCustomPrompt="1"/>
          </p:nvPr>
        </p:nvSpPr>
        <p:spPr>
          <a:xfrm>
            <a:off x="845684" y="240918"/>
            <a:ext cx="3042444" cy="365125"/>
          </a:xfrm>
        </p:spPr>
        <p:txBody>
          <a:bodyPr anchor="ctr">
            <a:normAutofit/>
          </a:bodyPr>
          <a:lstStyle>
            <a:lvl1pPr marL="0" indent="0">
              <a:buNone/>
              <a:defRPr sz="1400" b="0" i="0" spc="600">
                <a:solidFill>
                  <a:schemeClr val="tx1">
                    <a:lumMod val="65000"/>
                    <a:lumOff val="35000"/>
                  </a:schemeClr>
                </a:solidFill>
                <a:latin typeface="Oswald" pitchFamily="2" charset="77"/>
              </a:defRPr>
            </a:lvl1pPr>
            <a:lvl2pPr marL="457200" indent="0">
              <a:buNone/>
              <a:defRPr>
                <a:latin typeface="Bebas Kai" pitchFamily="82" charset="77"/>
              </a:defRPr>
            </a:lvl2pPr>
            <a:lvl3pPr marL="914400" indent="0">
              <a:buNone/>
              <a:defRPr>
                <a:latin typeface="Bebas Kai" pitchFamily="82" charset="77"/>
              </a:defRPr>
            </a:lvl3pPr>
            <a:lvl4pPr marL="1371600" indent="0">
              <a:buNone/>
              <a:defRPr>
                <a:latin typeface="Bebas Kai" pitchFamily="82" charset="77"/>
              </a:defRPr>
            </a:lvl4pPr>
            <a:lvl5pPr marL="1828800" indent="0">
              <a:buNone/>
              <a:defRPr>
                <a:latin typeface="Bebas Kai" pitchFamily="82" charset="77"/>
              </a:defRPr>
            </a:lvl5pPr>
          </a:lstStyle>
          <a:p>
            <a:pPr lvl="0"/>
            <a:r>
              <a:rPr lang="es-ES" dirty="0"/>
              <a:t>01 _ SECTION NAME</a:t>
            </a:r>
          </a:p>
        </p:txBody>
      </p:sp>
    </p:spTree>
    <p:extLst>
      <p:ext uri="{BB962C8B-B14F-4D97-AF65-F5344CB8AC3E}">
        <p14:creationId xmlns:p14="http://schemas.microsoft.com/office/powerpoint/2010/main" val="25267393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64761BEE-B2D3-814C-850B-1E46875EFDA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dirty="0"/>
              <a:t>WRITE YOUR TITLE HERE</a:t>
            </a:r>
          </a:p>
        </p:txBody>
      </p:sp>
      <p:sp>
        <p:nvSpPr>
          <p:cNvPr id="3" name="Marcador de texto 2">
            <a:extLst>
              <a:ext uri="{FF2B5EF4-FFF2-40B4-BE49-F238E27FC236}">
                <a16:creationId xmlns:a16="http://schemas.microsoft.com/office/drawing/2014/main" id="{7898667C-12FF-C347-8016-3D7B7E825BC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dirty="0"/>
              <a:t>Haga clic para modificar los estilos de texto del patrón</a:t>
            </a:r>
          </a:p>
        </p:txBody>
      </p:sp>
      <p:sp>
        <p:nvSpPr>
          <p:cNvPr id="4" name="Marcador de fecha 3">
            <a:extLst>
              <a:ext uri="{FF2B5EF4-FFF2-40B4-BE49-F238E27FC236}">
                <a16:creationId xmlns:a16="http://schemas.microsoft.com/office/drawing/2014/main" id="{F51C3E71-1E67-234A-80DD-1B72BD9378A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2679E3E-7912-7547-8B01-B5B97F81ABE7}" type="datetimeFigureOut">
              <a:rPr lang="es-ES" smtClean="0"/>
              <a:t>30/09/2022</a:t>
            </a:fld>
            <a:endParaRPr lang="es-ES"/>
          </a:p>
        </p:txBody>
      </p:sp>
      <p:sp>
        <p:nvSpPr>
          <p:cNvPr id="5" name="Marcador de pie de página 4">
            <a:extLst>
              <a:ext uri="{FF2B5EF4-FFF2-40B4-BE49-F238E27FC236}">
                <a16:creationId xmlns:a16="http://schemas.microsoft.com/office/drawing/2014/main" id="{5F32DA67-1090-874C-B35C-9C2A56CEB1F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Marcador de número de diapositiva 5">
            <a:extLst>
              <a:ext uri="{FF2B5EF4-FFF2-40B4-BE49-F238E27FC236}">
                <a16:creationId xmlns:a16="http://schemas.microsoft.com/office/drawing/2014/main" id="{6713BFAA-29D1-3A4B-B380-3FAD0A09B17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1E06863-4448-B54D-BBCE-7214055FE021}" type="slidenum">
              <a:rPr lang="es-ES" smtClean="0"/>
              <a:t>‹#›</a:t>
            </a:fld>
            <a:endParaRPr lang="es-ES"/>
          </a:p>
        </p:txBody>
      </p:sp>
    </p:spTree>
    <p:extLst>
      <p:ext uri="{BB962C8B-B14F-4D97-AF65-F5344CB8AC3E}">
        <p14:creationId xmlns:p14="http://schemas.microsoft.com/office/powerpoint/2010/main" val="1295832693"/>
      </p:ext>
    </p:extLst>
  </p:cSld>
  <p:clrMap bg1="lt1" tx1="dk1" bg2="lt2" tx2="dk2" accent1="accent1" accent2="accent2" accent3="accent3" accent4="accent4" accent5="accent5" accent6="accent6" hlink="hlink" folHlink="folHlink"/>
  <p:sldLayoutIdLst>
    <p:sldLayoutId id="2147483654" r:id="rId1"/>
    <p:sldLayoutId id="2147483656" r:id="rId2"/>
    <p:sldLayoutId id="2147483650" r:id="rId3"/>
    <p:sldLayoutId id="2147483655" r:id="rId4"/>
    <p:sldLayoutId id="2147483657" r:id="rId5"/>
    <p:sldLayoutId id="2147483649" r:id="rId6"/>
    <p:sldLayoutId id="2147483651" r:id="rId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400" b="0" i="0" kern="1200">
          <a:solidFill>
            <a:schemeClr val="tx1"/>
          </a:solidFill>
          <a:latin typeface="Oswald" pitchFamily="2" charset="77"/>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3.xml"/><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35.png"/><Relationship Id="rId4" Type="http://schemas.openxmlformats.org/officeDocument/2006/relationships/image" Target="../media/image34.png"/></Relationships>
</file>

<file path=ppt/slides/_rels/slide2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41.png"/><Relationship Id="rId5" Type="http://schemas.openxmlformats.org/officeDocument/2006/relationships/image" Target="../media/image38.jpeg"/><Relationship Id="rId4" Type="http://schemas.openxmlformats.org/officeDocument/2006/relationships/image" Target="../media/image39.png"/></Relationships>
</file>

<file path=ppt/slides/_rels/slide2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0.PNG"/><Relationship Id="rId1" Type="http://schemas.openxmlformats.org/officeDocument/2006/relationships/slideLayout" Target="../slideLayouts/slideLayout3.xml"/><Relationship Id="rId4" Type="http://schemas.openxmlformats.org/officeDocument/2006/relationships/image" Target="../media/image44.png"/></Relationships>
</file>

<file path=ppt/slides/_rels/slide2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hyperlink" Target="https://github.com/Big-Data-And-Data-Analytics/case-study-1-october-2021-gamechangers/tree/main/Auto%20Encoder" TargetMode="External"/><Relationship Id="rId2" Type="http://schemas.openxmlformats.org/officeDocument/2006/relationships/image" Target="../media/image50.jpeg"/><Relationship Id="rId1" Type="http://schemas.openxmlformats.org/officeDocument/2006/relationships/slideLayout" Target="../slideLayouts/slideLayout7.xml"/><Relationship Id="rId4" Type="http://schemas.openxmlformats.org/officeDocument/2006/relationships/hyperlink" Target="https://www.overleaf.com/project/624b69121293140e488768fc" TargetMode="External"/></Relationships>
</file>

<file path=ppt/slides/_rels/slide3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5.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34.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D0D0D"/>
        </a:solidFill>
        <a:effectLst/>
      </p:bgPr>
    </p:bg>
    <p:spTree>
      <p:nvGrpSpPr>
        <p:cNvPr id="1" name=""/>
        <p:cNvGrpSpPr/>
        <p:nvPr/>
      </p:nvGrpSpPr>
      <p:grpSpPr>
        <a:xfrm>
          <a:off x="0" y="0"/>
          <a:ext cx="0" cy="0"/>
          <a:chOff x="0" y="0"/>
          <a:chExt cx="0" cy="0"/>
        </a:xfrm>
      </p:grpSpPr>
      <p:sp>
        <p:nvSpPr>
          <p:cNvPr id="48" name="Cuerda 47">
            <a:extLst>
              <a:ext uri="{FF2B5EF4-FFF2-40B4-BE49-F238E27FC236}">
                <a16:creationId xmlns:a16="http://schemas.microsoft.com/office/drawing/2014/main" id="{CA8CD09A-460D-9546-A2F5-A21C27BB55B7}"/>
              </a:ext>
            </a:extLst>
          </p:cNvPr>
          <p:cNvSpPr/>
          <p:nvPr/>
        </p:nvSpPr>
        <p:spPr>
          <a:xfrm rot="10800000">
            <a:off x="-1879274" y="0"/>
            <a:ext cx="3321011" cy="3321011"/>
          </a:xfrm>
          <a:prstGeom prst="chord">
            <a:avLst>
              <a:gd name="adj1" fmla="val 5847326"/>
              <a:gd name="adj2" fmla="val 15735010"/>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2" name="Picture Placeholder 21">
            <a:extLst>
              <a:ext uri="{FF2B5EF4-FFF2-40B4-BE49-F238E27FC236}">
                <a16:creationId xmlns:a16="http://schemas.microsoft.com/office/drawing/2014/main" id="{854B961A-D3DA-4825-8066-DE2424E23AA5}"/>
              </a:ext>
            </a:extLst>
          </p:cNvPr>
          <p:cNvPicPr>
            <a:picLocks noGrp="1" noChangeAspect="1"/>
          </p:cNvPicPr>
          <p:nvPr>
            <p:ph type="pic" sz="quarter" idx="14"/>
          </p:nvPr>
        </p:nvPicPr>
        <p:blipFill>
          <a:blip r:embed="rId2">
            <a:extLst>
              <a:ext uri="{BEBA8EAE-BF5A-486C-A8C5-ECC9F3942E4B}">
                <a14:imgProps xmlns:a14="http://schemas.microsoft.com/office/drawing/2010/main">
                  <a14:imgLayer r:embed="rId3">
                    <a14:imgEffect>
                      <a14:saturation sat="0"/>
                    </a14:imgEffect>
                  </a14:imgLayer>
                </a14:imgProps>
              </a:ext>
            </a:extLst>
          </a:blip>
          <a:srcRect l="27512" r="27512"/>
          <a:stretch>
            <a:fillRect/>
          </a:stretch>
        </p:blipFill>
        <p:spPr/>
      </p:pic>
      <p:sp>
        <p:nvSpPr>
          <p:cNvPr id="47" name="Gráfico 16">
            <a:extLst>
              <a:ext uri="{FF2B5EF4-FFF2-40B4-BE49-F238E27FC236}">
                <a16:creationId xmlns:a16="http://schemas.microsoft.com/office/drawing/2014/main" id="{2E7474C0-E4EB-4249-BCFF-F34BC7CCE24D}"/>
              </a:ext>
            </a:extLst>
          </p:cNvPr>
          <p:cNvSpPr/>
          <p:nvPr/>
        </p:nvSpPr>
        <p:spPr>
          <a:xfrm>
            <a:off x="6013539" y="0"/>
            <a:ext cx="6178461" cy="6879706"/>
          </a:xfrm>
          <a:custGeom>
            <a:avLst/>
            <a:gdLst>
              <a:gd name="connsiteX0" fmla="*/ 3429000 w 6858000"/>
              <a:gd name="connsiteY0" fmla="*/ 6858000 h 6858000"/>
              <a:gd name="connsiteX1" fmla="*/ 0 w 6858000"/>
              <a:gd name="connsiteY1" fmla="*/ 3429000 h 6858000"/>
              <a:gd name="connsiteX2" fmla="*/ 3429000 w 6858000"/>
              <a:gd name="connsiteY2" fmla="*/ 0 h 6858000"/>
              <a:gd name="connsiteX3" fmla="*/ 6858000 w 6858000"/>
              <a:gd name="connsiteY3" fmla="*/ 0 h 6858000"/>
              <a:gd name="connsiteX4" fmla="*/ 6858000 w 6858000"/>
              <a:gd name="connsiteY4" fmla="*/ 6858000 h 6858000"/>
              <a:gd name="connsiteX5" fmla="*/ 3429000 w 6858000"/>
              <a:gd name="connsiteY5" fmla="*/ 6858000 h 6858000"/>
              <a:gd name="connsiteX0" fmla="*/ 3429000 w 6858000"/>
              <a:gd name="connsiteY0" fmla="*/ 6858000 h 6874626"/>
              <a:gd name="connsiteX1" fmla="*/ 0 w 6858000"/>
              <a:gd name="connsiteY1" fmla="*/ 3429000 h 6874626"/>
              <a:gd name="connsiteX2" fmla="*/ 3429000 w 6858000"/>
              <a:gd name="connsiteY2" fmla="*/ 0 h 6874626"/>
              <a:gd name="connsiteX3" fmla="*/ 6858000 w 6858000"/>
              <a:gd name="connsiteY3" fmla="*/ 0 h 6874626"/>
              <a:gd name="connsiteX4" fmla="*/ 5095702 w 6858000"/>
              <a:gd name="connsiteY4" fmla="*/ 6874626 h 6874626"/>
              <a:gd name="connsiteX5" fmla="*/ 3429000 w 6858000"/>
              <a:gd name="connsiteY5" fmla="*/ 6858000 h 6874626"/>
              <a:gd name="connsiteX0" fmla="*/ 3429000 w 5112327"/>
              <a:gd name="connsiteY0" fmla="*/ 6858000 h 6874626"/>
              <a:gd name="connsiteX1" fmla="*/ 0 w 5112327"/>
              <a:gd name="connsiteY1" fmla="*/ 3429000 h 6874626"/>
              <a:gd name="connsiteX2" fmla="*/ 3429000 w 5112327"/>
              <a:gd name="connsiteY2" fmla="*/ 0 h 6874626"/>
              <a:gd name="connsiteX3" fmla="*/ 5112327 w 5112327"/>
              <a:gd name="connsiteY3" fmla="*/ 33251 h 6874626"/>
              <a:gd name="connsiteX4" fmla="*/ 5095702 w 5112327"/>
              <a:gd name="connsiteY4" fmla="*/ 6874626 h 6874626"/>
              <a:gd name="connsiteX5" fmla="*/ 3429000 w 5112327"/>
              <a:gd name="connsiteY5" fmla="*/ 6858000 h 6874626"/>
              <a:gd name="connsiteX0" fmla="*/ 3429000 w 5095903"/>
              <a:gd name="connsiteY0" fmla="*/ 6858000 h 6874626"/>
              <a:gd name="connsiteX1" fmla="*/ 0 w 5095903"/>
              <a:gd name="connsiteY1" fmla="*/ 3429000 h 6874626"/>
              <a:gd name="connsiteX2" fmla="*/ 3429000 w 5095903"/>
              <a:gd name="connsiteY2" fmla="*/ 0 h 6874626"/>
              <a:gd name="connsiteX3" fmla="*/ 4995949 w 5095903"/>
              <a:gd name="connsiteY3" fmla="*/ 16625 h 6874626"/>
              <a:gd name="connsiteX4" fmla="*/ 5095702 w 5095903"/>
              <a:gd name="connsiteY4" fmla="*/ 6874626 h 6874626"/>
              <a:gd name="connsiteX5" fmla="*/ 3429000 w 5095903"/>
              <a:gd name="connsiteY5" fmla="*/ 6858000 h 6874626"/>
              <a:gd name="connsiteX0" fmla="*/ 3429000 w 5096182"/>
              <a:gd name="connsiteY0" fmla="*/ 6874626 h 6891252"/>
              <a:gd name="connsiteX1" fmla="*/ 0 w 5096182"/>
              <a:gd name="connsiteY1" fmla="*/ 3445626 h 6891252"/>
              <a:gd name="connsiteX2" fmla="*/ 3429000 w 5096182"/>
              <a:gd name="connsiteY2" fmla="*/ 16626 h 6891252"/>
              <a:gd name="connsiteX3" fmla="*/ 5062451 w 5096182"/>
              <a:gd name="connsiteY3" fmla="*/ 0 h 6891252"/>
              <a:gd name="connsiteX4" fmla="*/ 5095702 w 5096182"/>
              <a:gd name="connsiteY4" fmla="*/ 6891252 h 6891252"/>
              <a:gd name="connsiteX5" fmla="*/ 3429000 w 5096182"/>
              <a:gd name="connsiteY5" fmla="*/ 6874626 h 6891252"/>
              <a:gd name="connsiteX0" fmla="*/ 3429000 w 5096280"/>
              <a:gd name="connsiteY0" fmla="*/ 6866534 h 6883160"/>
              <a:gd name="connsiteX1" fmla="*/ 0 w 5096280"/>
              <a:gd name="connsiteY1" fmla="*/ 3437534 h 6883160"/>
              <a:gd name="connsiteX2" fmla="*/ 3429000 w 5096280"/>
              <a:gd name="connsiteY2" fmla="*/ 8534 h 6883160"/>
              <a:gd name="connsiteX3" fmla="*/ 5070543 w 5096280"/>
              <a:gd name="connsiteY3" fmla="*/ 0 h 6883160"/>
              <a:gd name="connsiteX4" fmla="*/ 5095702 w 5096280"/>
              <a:gd name="connsiteY4" fmla="*/ 6883160 h 6883160"/>
              <a:gd name="connsiteX5" fmla="*/ 3429000 w 5096280"/>
              <a:gd name="connsiteY5" fmla="*/ 6866534 h 6883160"/>
              <a:gd name="connsiteX0" fmla="*/ 3429000 w 5097206"/>
              <a:gd name="connsiteY0" fmla="*/ 6858442 h 6875068"/>
              <a:gd name="connsiteX1" fmla="*/ 0 w 5097206"/>
              <a:gd name="connsiteY1" fmla="*/ 3429442 h 6875068"/>
              <a:gd name="connsiteX2" fmla="*/ 3429000 w 5097206"/>
              <a:gd name="connsiteY2" fmla="*/ 442 h 6875068"/>
              <a:gd name="connsiteX3" fmla="*/ 5094819 w 5097206"/>
              <a:gd name="connsiteY3" fmla="*/ 0 h 6875068"/>
              <a:gd name="connsiteX4" fmla="*/ 5095702 w 5097206"/>
              <a:gd name="connsiteY4" fmla="*/ 6875068 h 6875068"/>
              <a:gd name="connsiteX5" fmla="*/ 3429000 w 5097206"/>
              <a:gd name="connsiteY5" fmla="*/ 6858442 h 6875068"/>
              <a:gd name="connsiteX0" fmla="*/ 3429000 w 5511391"/>
              <a:gd name="connsiteY0" fmla="*/ 6858442 h 6863193"/>
              <a:gd name="connsiteX1" fmla="*/ 0 w 5511391"/>
              <a:gd name="connsiteY1" fmla="*/ 3429442 h 6863193"/>
              <a:gd name="connsiteX2" fmla="*/ 3429000 w 5511391"/>
              <a:gd name="connsiteY2" fmla="*/ 442 h 6863193"/>
              <a:gd name="connsiteX3" fmla="*/ 5094819 w 5511391"/>
              <a:gd name="connsiteY3" fmla="*/ 0 h 6863193"/>
              <a:gd name="connsiteX4" fmla="*/ 5511338 w 5511391"/>
              <a:gd name="connsiteY4" fmla="*/ 6863193 h 6863193"/>
              <a:gd name="connsiteX5" fmla="*/ 3429000 w 5511391"/>
              <a:gd name="connsiteY5" fmla="*/ 6858442 h 6863193"/>
              <a:gd name="connsiteX0" fmla="*/ 3429000 w 5512842"/>
              <a:gd name="connsiteY0" fmla="*/ 6882192 h 6886943"/>
              <a:gd name="connsiteX1" fmla="*/ 0 w 5512842"/>
              <a:gd name="connsiteY1" fmla="*/ 3453192 h 6886943"/>
              <a:gd name="connsiteX2" fmla="*/ 3429000 w 5512842"/>
              <a:gd name="connsiteY2" fmla="*/ 24192 h 6886943"/>
              <a:gd name="connsiteX3" fmla="*/ 5510455 w 5512842"/>
              <a:gd name="connsiteY3" fmla="*/ 0 h 6886943"/>
              <a:gd name="connsiteX4" fmla="*/ 5511338 w 5512842"/>
              <a:gd name="connsiteY4" fmla="*/ 6886943 h 6886943"/>
              <a:gd name="connsiteX5" fmla="*/ 3429000 w 5512842"/>
              <a:gd name="connsiteY5" fmla="*/ 6882192 h 6886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12842" h="6886943">
                <a:moveTo>
                  <a:pt x="3429000" y="6882192"/>
                </a:moveTo>
                <a:cubicBezTo>
                  <a:pt x="1535214" y="6882192"/>
                  <a:pt x="0" y="5346978"/>
                  <a:pt x="0" y="3453192"/>
                </a:cubicBezTo>
                <a:cubicBezTo>
                  <a:pt x="0" y="1559406"/>
                  <a:pt x="1535214" y="24192"/>
                  <a:pt x="3429000" y="24192"/>
                </a:cubicBezTo>
                <a:lnTo>
                  <a:pt x="5510455" y="0"/>
                </a:lnTo>
                <a:cubicBezTo>
                  <a:pt x="5504913" y="2280458"/>
                  <a:pt x="5516880" y="4606485"/>
                  <a:pt x="5511338" y="6886943"/>
                </a:cubicBezTo>
                <a:lnTo>
                  <a:pt x="3429000" y="6882192"/>
                </a:lnTo>
                <a:close/>
              </a:path>
            </a:pathLst>
          </a:custGeom>
          <a:noFill/>
          <a:ln w="6350" cap="flat">
            <a:solidFill>
              <a:schemeClr val="tx1">
                <a:lumMod val="65000"/>
                <a:lumOff val="35000"/>
              </a:schemeClr>
            </a:solidFill>
            <a:prstDash val="solid"/>
            <a:miter/>
          </a:ln>
        </p:spPr>
        <p:txBody>
          <a:bodyPr rtlCol="0" anchor="ctr"/>
          <a:lstStyle/>
          <a:p>
            <a:endParaRPr lang="es-ES"/>
          </a:p>
        </p:txBody>
      </p:sp>
      <p:sp>
        <p:nvSpPr>
          <p:cNvPr id="3" name="CuadroTexto 2">
            <a:extLst>
              <a:ext uri="{FF2B5EF4-FFF2-40B4-BE49-F238E27FC236}">
                <a16:creationId xmlns:a16="http://schemas.microsoft.com/office/drawing/2014/main" id="{46BDD4C8-FC3C-9040-B16A-9D2615FDC5B9}"/>
              </a:ext>
            </a:extLst>
          </p:cNvPr>
          <p:cNvSpPr txBox="1"/>
          <p:nvPr/>
        </p:nvSpPr>
        <p:spPr>
          <a:xfrm>
            <a:off x="586468" y="2056167"/>
            <a:ext cx="5113222" cy="1023806"/>
          </a:xfrm>
          <a:prstGeom prst="rect">
            <a:avLst/>
          </a:prstGeom>
          <a:noFill/>
        </p:spPr>
        <p:txBody>
          <a:bodyPr wrap="square" rtlCol="0">
            <a:spAutoFit/>
          </a:bodyPr>
          <a:lstStyle/>
          <a:p>
            <a:pPr>
              <a:lnSpc>
                <a:spcPts val="8020"/>
              </a:lnSpc>
            </a:pPr>
            <a:r>
              <a:rPr lang="es-ES" sz="5400" spc="600" dirty="0">
                <a:solidFill>
                  <a:schemeClr val="bg1"/>
                </a:solidFill>
                <a:latin typeface="Oswald Medium" pitchFamily="2" charset="77"/>
                <a:ea typeface="Roboto" panose="02000000000000000000" pitchFamily="2" charset="0"/>
                <a:cs typeface="Roboto" panose="02000000000000000000" pitchFamily="2" charset="0"/>
              </a:rPr>
              <a:t>PRESENTATION</a:t>
            </a:r>
          </a:p>
        </p:txBody>
      </p:sp>
      <p:sp>
        <p:nvSpPr>
          <p:cNvPr id="2" name="Rectángulo 1">
            <a:extLst>
              <a:ext uri="{FF2B5EF4-FFF2-40B4-BE49-F238E27FC236}">
                <a16:creationId xmlns:a16="http://schemas.microsoft.com/office/drawing/2014/main" id="{D4079CD6-7E5B-B844-A61B-88A122D9B02B}"/>
              </a:ext>
            </a:extLst>
          </p:cNvPr>
          <p:cNvSpPr/>
          <p:nvPr/>
        </p:nvSpPr>
        <p:spPr>
          <a:xfrm>
            <a:off x="8667495" y="474768"/>
            <a:ext cx="2858888" cy="568810"/>
          </a:xfrm>
          <a:prstGeom prst="rect">
            <a:avLst/>
          </a:prstGeom>
        </p:spPr>
        <p:txBody>
          <a:bodyPr wrap="square">
            <a:spAutoFit/>
          </a:bodyPr>
          <a:lstStyle/>
          <a:p>
            <a:pPr algn="r">
              <a:lnSpc>
                <a:spcPct val="150000"/>
              </a:lnSpc>
            </a:pPr>
            <a:r>
              <a:rPr lang="es-ES" sz="1100" b="1" spc="600" dirty="0">
                <a:solidFill>
                  <a:schemeClr val="bg1"/>
                </a:solidFill>
                <a:latin typeface="Arial" panose="020B0604020202020204" pitchFamily="34" charset="0"/>
                <a:ea typeface="Roboto" panose="02000000000000000000" pitchFamily="2" charset="0"/>
                <a:cs typeface="Arial" panose="020B0604020202020204" pitchFamily="34" charset="0"/>
              </a:rPr>
              <a:t>SRH Hochschule Heidelberg</a:t>
            </a:r>
            <a:endParaRPr lang="es-ES" sz="1100" spc="600" dirty="0">
              <a:solidFill>
                <a:schemeClr val="bg1"/>
              </a:solidFill>
              <a:latin typeface="Arial" panose="020B0604020202020204" pitchFamily="34" charset="0"/>
              <a:cs typeface="Arial" panose="020B0604020202020204" pitchFamily="34" charset="0"/>
            </a:endParaRPr>
          </a:p>
        </p:txBody>
      </p:sp>
      <p:sp>
        <p:nvSpPr>
          <p:cNvPr id="8" name="CuadroTexto 7">
            <a:extLst>
              <a:ext uri="{FF2B5EF4-FFF2-40B4-BE49-F238E27FC236}">
                <a16:creationId xmlns:a16="http://schemas.microsoft.com/office/drawing/2014/main" id="{B9DC397E-CFFA-334D-8781-F43DC126BDE2}"/>
              </a:ext>
            </a:extLst>
          </p:cNvPr>
          <p:cNvSpPr txBox="1"/>
          <p:nvPr/>
        </p:nvSpPr>
        <p:spPr>
          <a:xfrm>
            <a:off x="1161708" y="4929078"/>
            <a:ext cx="4389083" cy="1143070"/>
          </a:xfrm>
          <a:prstGeom prst="rect">
            <a:avLst/>
          </a:prstGeom>
          <a:noFill/>
        </p:spPr>
        <p:txBody>
          <a:bodyPr wrap="square" rtlCol="0">
            <a:spAutoFit/>
          </a:bodyPr>
          <a:lstStyle/>
          <a:p>
            <a:pPr>
              <a:lnSpc>
                <a:spcPct val="200000"/>
              </a:lnSpc>
            </a:pPr>
            <a:r>
              <a:rPr lang="es-ES" sz="1200" spc="300" dirty="0" err="1">
                <a:solidFill>
                  <a:schemeClr val="bg1"/>
                </a:solidFill>
              </a:rPr>
              <a:t>Anomaly</a:t>
            </a:r>
            <a:r>
              <a:rPr lang="es-ES" sz="1200" spc="300" dirty="0">
                <a:solidFill>
                  <a:schemeClr val="bg1"/>
                </a:solidFill>
              </a:rPr>
              <a:t> </a:t>
            </a:r>
            <a:r>
              <a:rPr lang="es-ES" sz="1200" spc="300" dirty="0" err="1">
                <a:solidFill>
                  <a:schemeClr val="bg1"/>
                </a:solidFill>
              </a:rPr>
              <a:t>Detection</a:t>
            </a:r>
            <a:r>
              <a:rPr lang="es-ES" sz="1200" spc="300" dirty="0">
                <a:solidFill>
                  <a:schemeClr val="bg1"/>
                </a:solidFill>
              </a:rPr>
              <a:t> in </a:t>
            </a:r>
            <a:r>
              <a:rPr lang="es-ES" sz="1200" spc="300" dirty="0" err="1">
                <a:solidFill>
                  <a:schemeClr val="bg1"/>
                </a:solidFill>
              </a:rPr>
              <a:t>Thermal</a:t>
            </a:r>
            <a:r>
              <a:rPr lang="es-ES" sz="1200" spc="300" dirty="0">
                <a:solidFill>
                  <a:schemeClr val="bg1"/>
                </a:solidFill>
              </a:rPr>
              <a:t> </a:t>
            </a:r>
            <a:r>
              <a:rPr lang="es-ES" sz="1200" spc="300" dirty="0" err="1">
                <a:solidFill>
                  <a:schemeClr val="bg1"/>
                </a:solidFill>
              </a:rPr>
              <a:t>Images</a:t>
            </a:r>
            <a:endParaRPr lang="es-ES" sz="1200" b="1" spc="300" dirty="0">
              <a:solidFill>
                <a:schemeClr val="bg1"/>
              </a:solidFill>
            </a:endParaRPr>
          </a:p>
          <a:p>
            <a:pPr>
              <a:lnSpc>
                <a:spcPct val="200000"/>
              </a:lnSpc>
            </a:pPr>
            <a:r>
              <a:rPr lang="es-ES" sz="1200" b="1" spc="300" dirty="0">
                <a:solidFill>
                  <a:schemeClr val="bg1"/>
                </a:solidFill>
              </a:rPr>
              <a:t>26 </a:t>
            </a:r>
            <a:r>
              <a:rPr lang="es-ES" sz="1200" b="1" spc="300" dirty="0" err="1">
                <a:solidFill>
                  <a:schemeClr val="bg1"/>
                </a:solidFill>
              </a:rPr>
              <a:t>September</a:t>
            </a:r>
            <a:r>
              <a:rPr lang="es-ES" sz="1200" b="1" spc="300" dirty="0">
                <a:solidFill>
                  <a:schemeClr val="bg1"/>
                </a:solidFill>
              </a:rPr>
              <a:t> 2022</a:t>
            </a:r>
          </a:p>
          <a:p>
            <a:pPr>
              <a:lnSpc>
                <a:spcPct val="200000"/>
              </a:lnSpc>
            </a:pPr>
            <a:r>
              <a:rPr lang="es-ES" sz="1200" spc="300" dirty="0" err="1">
                <a:solidFill>
                  <a:schemeClr val="bg1"/>
                </a:solidFill>
              </a:rPr>
              <a:t>Game</a:t>
            </a:r>
            <a:r>
              <a:rPr lang="es-ES" sz="1200" spc="300" dirty="0">
                <a:solidFill>
                  <a:schemeClr val="bg1"/>
                </a:solidFill>
              </a:rPr>
              <a:t> </a:t>
            </a:r>
            <a:r>
              <a:rPr lang="es-ES" sz="1200" spc="300" dirty="0" err="1">
                <a:solidFill>
                  <a:schemeClr val="bg1"/>
                </a:solidFill>
              </a:rPr>
              <a:t>Changers</a:t>
            </a:r>
            <a:r>
              <a:rPr lang="es-ES" sz="1200" spc="300" dirty="0">
                <a:solidFill>
                  <a:schemeClr val="bg1"/>
                </a:solidFill>
              </a:rPr>
              <a:t> Team</a:t>
            </a:r>
            <a:endParaRPr lang="es-ES" sz="1200" b="1" spc="300" dirty="0">
              <a:solidFill>
                <a:schemeClr val="bg1"/>
              </a:solidFill>
            </a:endParaRPr>
          </a:p>
        </p:txBody>
      </p:sp>
      <p:cxnSp>
        <p:nvCxnSpPr>
          <p:cNvPr id="11" name="Conector recto 10">
            <a:extLst>
              <a:ext uri="{FF2B5EF4-FFF2-40B4-BE49-F238E27FC236}">
                <a16:creationId xmlns:a16="http://schemas.microsoft.com/office/drawing/2014/main" id="{DCE48306-FBFE-3447-B45F-D37683E9DF72}"/>
              </a:ext>
            </a:extLst>
          </p:cNvPr>
          <p:cNvCxnSpPr>
            <a:cxnSpLocks/>
          </p:cNvCxnSpPr>
          <p:nvPr/>
        </p:nvCxnSpPr>
        <p:spPr>
          <a:xfrm flipV="1">
            <a:off x="726621" y="3843228"/>
            <a:ext cx="0" cy="217170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 name="Conector recto 8">
            <a:extLst>
              <a:ext uri="{FF2B5EF4-FFF2-40B4-BE49-F238E27FC236}">
                <a16:creationId xmlns:a16="http://schemas.microsoft.com/office/drawing/2014/main" id="{18103562-F0D5-D149-A9B8-F50CD94A845D}"/>
              </a:ext>
            </a:extLst>
          </p:cNvPr>
          <p:cNvCxnSpPr>
            <a:cxnSpLocks/>
          </p:cNvCxnSpPr>
          <p:nvPr/>
        </p:nvCxnSpPr>
        <p:spPr>
          <a:xfrm flipV="1">
            <a:off x="11677251" y="474769"/>
            <a:ext cx="0" cy="912203"/>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0" name="Rectángulo 19">
            <a:extLst>
              <a:ext uri="{FF2B5EF4-FFF2-40B4-BE49-F238E27FC236}">
                <a16:creationId xmlns:a16="http://schemas.microsoft.com/office/drawing/2014/main" id="{16F903DF-4F6E-4744-B1B6-5D46CAB06271}"/>
              </a:ext>
            </a:extLst>
          </p:cNvPr>
          <p:cNvSpPr/>
          <p:nvPr/>
        </p:nvSpPr>
        <p:spPr>
          <a:xfrm>
            <a:off x="586468" y="828135"/>
            <a:ext cx="6144631" cy="1323439"/>
          </a:xfrm>
          <a:prstGeom prst="rect">
            <a:avLst/>
          </a:prstGeom>
        </p:spPr>
        <p:txBody>
          <a:bodyPr wrap="none">
            <a:spAutoFit/>
          </a:bodyPr>
          <a:lstStyle/>
          <a:p>
            <a:r>
              <a:rPr lang="es-ES" sz="8000" spc="600" dirty="0">
                <a:solidFill>
                  <a:schemeClr val="accent1"/>
                </a:solidFill>
                <a:latin typeface="Oswald Medium" pitchFamily="2" charset="77"/>
                <a:ea typeface="Roboto" panose="02000000000000000000" pitchFamily="2" charset="0"/>
                <a:cs typeface="Roboto" panose="02000000000000000000" pitchFamily="2" charset="0"/>
              </a:rPr>
              <a:t>Case </a:t>
            </a:r>
            <a:r>
              <a:rPr lang="es-ES" sz="8000" spc="600" dirty="0" err="1">
                <a:solidFill>
                  <a:schemeClr val="accent1"/>
                </a:solidFill>
                <a:latin typeface="Oswald Medium" pitchFamily="2" charset="77"/>
                <a:ea typeface="Roboto" panose="02000000000000000000" pitchFamily="2" charset="0"/>
                <a:cs typeface="Roboto" panose="02000000000000000000" pitchFamily="2" charset="0"/>
              </a:rPr>
              <a:t>Study</a:t>
            </a:r>
            <a:r>
              <a:rPr lang="es-ES" sz="8000" spc="600" dirty="0">
                <a:solidFill>
                  <a:schemeClr val="accent1"/>
                </a:solidFill>
                <a:latin typeface="Oswald Medium" pitchFamily="2" charset="77"/>
                <a:ea typeface="Roboto" panose="02000000000000000000" pitchFamily="2" charset="0"/>
                <a:cs typeface="Roboto" panose="02000000000000000000" pitchFamily="2" charset="0"/>
              </a:rPr>
              <a:t> 1</a:t>
            </a:r>
            <a:endParaRPr lang="es-ES" sz="8000" spc="600" dirty="0">
              <a:solidFill>
                <a:schemeClr val="accent1"/>
              </a:solidFill>
              <a:latin typeface="Oswald Medium" pitchFamily="2" charset="77"/>
            </a:endParaRPr>
          </a:p>
        </p:txBody>
      </p:sp>
      <p:pic>
        <p:nvPicPr>
          <p:cNvPr id="38" name="Picture Placeholder 37">
            <a:extLst>
              <a:ext uri="{FF2B5EF4-FFF2-40B4-BE49-F238E27FC236}">
                <a16:creationId xmlns:a16="http://schemas.microsoft.com/office/drawing/2014/main" id="{91CB6384-BC16-4F42-A065-5805AC237FAB}"/>
              </a:ext>
            </a:extLst>
          </p:cNvPr>
          <p:cNvPicPr>
            <a:picLocks noGrp="1" noChangeAspect="1"/>
          </p:cNvPicPr>
          <p:nvPr>
            <p:ph type="pic" sz="quarter" idx="15"/>
          </p:nvPr>
        </p:nvPicPr>
        <p:blipFill>
          <a:blip r:embed="rId4"/>
          <a:srcRect t="2961" b="2961"/>
          <a:stretch>
            <a:fillRect/>
          </a:stretch>
        </p:blipFill>
        <p:spPr/>
      </p:pic>
    </p:spTree>
    <p:extLst>
      <p:ext uri="{BB962C8B-B14F-4D97-AF65-F5344CB8AC3E}">
        <p14:creationId xmlns:p14="http://schemas.microsoft.com/office/powerpoint/2010/main" val="2044517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CAA534D9-47C0-D042-9135-4E1F9C55E4D3}"/>
              </a:ext>
            </a:extLst>
          </p:cNvPr>
          <p:cNvSpPr>
            <a:spLocks noGrp="1"/>
          </p:cNvSpPr>
          <p:nvPr>
            <p:ph type="body" sz="quarter" idx="13"/>
          </p:nvPr>
        </p:nvSpPr>
        <p:spPr>
          <a:xfrm>
            <a:off x="845683" y="240918"/>
            <a:ext cx="10141185" cy="365125"/>
          </a:xfrm>
        </p:spPr>
        <p:txBody>
          <a:bodyPr>
            <a:normAutofit/>
          </a:bodyPr>
          <a:lstStyle/>
          <a:p>
            <a:r>
              <a:rPr lang="es-ES" dirty="0"/>
              <a:t>02_ LITERATURE REVIEW</a:t>
            </a:r>
          </a:p>
        </p:txBody>
      </p:sp>
      <p:sp>
        <p:nvSpPr>
          <p:cNvPr id="4" name="CuadroTexto 3">
            <a:extLst>
              <a:ext uri="{FF2B5EF4-FFF2-40B4-BE49-F238E27FC236}">
                <a16:creationId xmlns:a16="http://schemas.microsoft.com/office/drawing/2014/main" id="{BE9B817C-7EEF-FA4B-ABA0-600FAE6AAB61}"/>
              </a:ext>
            </a:extLst>
          </p:cNvPr>
          <p:cNvSpPr txBox="1"/>
          <p:nvPr/>
        </p:nvSpPr>
        <p:spPr>
          <a:xfrm>
            <a:off x="6682886" y="2382033"/>
            <a:ext cx="4542242" cy="4847994"/>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1600" dirty="0"/>
              <a:t>[7] Generative adversarial networks -Ian J. Goodfellow et al and [8] Adversarial Feature Learning by Jeff Donahue et al: </a:t>
            </a:r>
            <a:r>
              <a:rPr lang="en-US" sz="1600" b="1" dirty="0">
                <a:solidFill>
                  <a:schemeClr val="accent1"/>
                </a:solidFill>
                <a:highlight>
                  <a:srgbClr val="000000"/>
                </a:highlight>
              </a:rPr>
              <a:t>GAN</a:t>
            </a:r>
            <a:endParaRPr lang="es-ES" sz="1600" dirty="0"/>
          </a:p>
          <a:p>
            <a:pPr marL="285750" indent="-285750">
              <a:lnSpc>
                <a:spcPct val="150000"/>
              </a:lnSpc>
              <a:buFont typeface="Arial" panose="020B0604020202020204" pitchFamily="34" charset="0"/>
              <a:buChar char="•"/>
            </a:pPr>
            <a:r>
              <a:rPr lang="es-ES" sz="1600" dirty="0"/>
              <a:t>[9].</a:t>
            </a:r>
            <a:r>
              <a:rPr lang="en-US" sz="1600" dirty="0"/>
              <a:t> Unsupervised Anomaly Detection with Generative Adversarial Networks to Guide Marker Discovery </a:t>
            </a:r>
            <a:r>
              <a:rPr lang="es-ES" sz="1600" b="1" dirty="0" err="1">
                <a:solidFill>
                  <a:schemeClr val="accent1"/>
                </a:solidFill>
                <a:highlight>
                  <a:srgbClr val="000000"/>
                </a:highlight>
                <a:latin typeface="+mj-lt"/>
              </a:rPr>
              <a:t>AnoGan</a:t>
            </a:r>
            <a:endParaRPr lang="es-ES" sz="1600" b="1" dirty="0">
              <a:solidFill>
                <a:schemeClr val="accent1"/>
              </a:solidFill>
              <a:highlight>
                <a:srgbClr val="000000"/>
              </a:highlight>
              <a:latin typeface="+mj-lt"/>
            </a:endParaRPr>
          </a:p>
          <a:p>
            <a:pPr marL="285750" indent="-285750">
              <a:lnSpc>
                <a:spcPct val="150000"/>
              </a:lnSpc>
              <a:buFont typeface="Arial" panose="020B0604020202020204" pitchFamily="34" charset="0"/>
              <a:buChar char="•"/>
            </a:pPr>
            <a:r>
              <a:rPr lang="es-ES" sz="1600" dirty="0"/>
              <a:t>[10] </a:t>
            </a:r>
            <a:r>
              <a:rPr lang="en-US" sz="1600" dirty="0" err="1"/>
              <a:t>GANomaly</a:t>
            </a:r>
            <a:r>
              <a:rPr lang="en-US" sz="1600" dirty="0"/>
              <a:t>: Semi-Supervised Anomaly</a:t>
            </a:r>
          </a:p>
          <a:p>
            <a:pPr>
              <a:lnSpc>
                <a:spcPct val="150000"/>
              </a:lnSpc>
            </a:pPr>
            <a:r>
              <a:rPr lang="en-US" sz="1600" dirty="0"/>
              <a:t>     Detection via Adversarial Training:</a:t>
            </a:r>
            <a:r>
              <a:rPr lang="es-ES" sz="1600" b="1" dirty="0" err="1">
                <a:solidFill>
                  <a:schemeClr val="accent1"/>
                </a:solidFill>
                <a:highlight>
                  <a:srgbClr val="000000"/>
                </a:highlight>
                <a:latin typeface="+mj-lt"/>
              </a:rPr>
              <a:t>Ganomaly</a:t>
            </a:r>
            <a:endParaRPr lang="es-ES" sz="1600" b="1" dirty="0">
              <a:solidFill>
                <a:schemeClr val="accent1"/>
              </a:solidFill>
              <a:highlight>
                <a:srgbClr val="000000"/>
              </a:highlight>
              <a:latin typeface="+mj-lt"/>
            </a:endParaRPr>
          </a:p>
          <a:p>
            <a:pPr marL="285750" indent="-285750">
              <a:lnSpc>
                <a:spcPct val="150000"/>
              </a:lnSpc>
              <a:buFont typeface="Arial" panose="020B0604020202020204" pitchFamily="34" charset="0"/>
              <a:buChar char="•"/>
            </a:pPr>
            <a:r>
              <a:rPr lang="en-US" sz="1600" dirty="0"/>
              <a:t>[11]Hands-On Machine Learning with </a:t>
            </a:r>
            <a:r>
              <a:rPr lang="en-US" sz="1600" dirty="0" err="1"/>
              <a:t>Scikit</a:t>
            </a:r>
            <a:r>
              <a:rPr lang="en-US" sz="1600" dirty="0"/>
              <a:t>-Learn, </a:t>
            </a:r>
            <a:r>
              <a:rPr lang="en-US" sz="1600" dirty="0" err="1"/>
              <a:t>Keras</a:t>
            </a:r>
            <a:r>
              <a:rPr lang="en-US" sz="1600" dirty="0"/>
              <a:t>, and TensorFlow</a:t>
            </a:r>
            <a:endParaRPr lang="es-ES" sz="1600" dirty="0"/>
          </a:p>
          <a:p>
            <a:pPr>
              <a:lnSpc>
                <a:spcPct val="150000"/>
              </a:lnSpc>
            </a:pPr>
            <a:endParaRPr lang="es-ES" sz="1600" b="1" dirty="0">
              <a:solidFill>
                <a:schemeClr val="accent1"/>
              </a:solidFill>
              <a:highlight>
                <a:srgbClr val="000000"/>
              </a:highlight>
              <a:latin typeface="+mj-lt"/>
            </a:endParaRPr>
          </a:p>
          <a:p>
            <a:pPr>
              <a:lnSpc>
                <a:spcPct val="150000"/>
              </a:lnSpc>
            </a:pPr>
            <a:br>
              <a:rPr lang="en-US" sz="1600" dirty="0">
                <a:highlight>
                  <a:srgbClr val="000000"/>
                </a:highlight>
              </a:rPr>
            </a:br>
            <a:endParaRPr lang="es-ES" sz="1600" dirty="0">
              <a:solidFill>
                <a:schemeClr val="accent1"/>
              </a:solidFill>
              <a:highlight>
                <a:srgbClr val="000000"/>
              </a:highlight>
              <a:latin typeface="+mj-lt"/>
            </a:endParaRPr>
          </a:p>
        </p:txBody>
      </p:sp>
      <p:sp>
        <p:nvSpPr>
          <p:cNvPr id="5" name="CuadroTexto 4">
            <a:extLst>
              <a:ext uri="{FF2B5EF4-FFF2-40B4-BE49-F238E27FC236}">
                <a16:creationId xmlns:a16="http://schemas.microsoft.com/office/drawing/2014/main" id="{A12D052A-67D0-1249-BE35-0EF05CA185F2}"/>
              </a:ext>
            </a:extLst>
          </p:cNvPr>
          <p:cNvSpPr txBox="1"/>
          <p:nvPr/>
        </p:nvSpPr>
        <p:spPr>
          <a:xfrm>
            <a:off x="6014434" y="1782004"/>
            <a:ext cx="2333004" cy="400110"/>
          </a:xfrm>
          <a:prstGeom prst="rect">
            <a:avLst/>
          </a:prstGeom>
          <a:noFill/>
        </p:spPr>
        <p:txBody>
          <a:bodyPr wrap="square" rtlCol="0">
            <a:spAutoFit/>
          </a:bodyPr>
          <a:lstStyle/>
          <a:p>
            <a:r>
              <a:rPr lang="es-ES" sz="2000" spc="300" dirty="0" err="1">
                <a:solidFill>
                  <a:schemeClr val="tx1">
                    <a:lumMod val="95000"/>
                    <a:lumOff val="5000"/>
                  </a:schemeClr>
                </a:solidFill>
                <a:latin typeface="Oswald" pitchFamily="2" charset="77"/>
                <a:ea typeface="Roboto" panose="02000000000000000000" pitchFamily="2" charset="0"/>
                <a:cs typeface="Roboto" panose="02000000000000000000" pitchFamily="2" charset="0"/>
              </a:rPr>
              <a:t>Publications</a:t>
            </a:r>
            <a:r>
              <a:rPr lang="es-ES" sz="2000" spc="300" dirty="0">
                <a:solidFill>
                  <a:schemeClr val="tx1">
                    <a:lumMod val="95000"/>
                    <a:lumOff val="5000"/>
                  </a:schemeClr>
                </a:solidFill>
                <a:latin typeface="Oswald" pitchFamily="2" charset="77"/>
                <a:ea typeface="Roboto" panose="02000000000000000000" pitchFamily="2" charset="0"/>
                <a:cs typeface="Roboto" panose="02000000000000000000" pitchFamily="2" charset="0"/>
              </a:rPr>
              <a:t> </a:t>
            </a:r>
            <a:r>
              <a:rPr lang="es-ES" sz="2000" spc="300" dirty="0" err="1">
                <a:solidFill>
                  <a:schemeClr val="tx1">
                    <a:lumMod val="95000"/>
                    <a:lumOff val="5000"/>
                  </a:schemeClr>
                </a:solidFill>
                <a:latin typeface="Oswald" pitchFamily="2" charset="77"/>
                <a:ea typeface="Roboto" panose="02000000000000000000" pitchFamily="2" charset="0"/>
                <a:cs typeface="Roboto" panose="02000000000000000000" pitchFamily="2" charset="0"/>
              </a:rPr>
              <a:t>list</a:t>
            </a:r>
            <a:endParaRPr lang="es-ES" sz="2000" spc="300" dirty="0">
              <a:solidFill>
                <a:schemeClr val="tx1">
                  <a:lumMod val="95000"/>
                  <a:lumOff val="5000"/>
                </a:schemeClr>
              </a:solidFill>
              <a:latin typeface="Oswald" pitchFamily="2" charset="77"/>
              <a:ea typeface="Roboto" panose="02000000000000000000" pitchFamily="2" charset="0"/>
              <a:cs typeface="Roboto" panose="02000000000000000000" pitchFamily="2" charset="0"/>
            </a:endParaRPr>
          </a:p>
        </p:txBody>
      </p:sp>
      <p:cxnSp>
        <p:nvCxnSpPr>
          <p:cNvPr id="6" name="Conector recto 5">
            <a:extLst>
              <a:ext uri="{FF2B5EF4-FFF2-40B4-BE49-F238E27FC236}">
                <a16:creationId xmlns:a16="http://schemas.microsoft.com/office/drawing/2014/main" id="{7E471EEC-EEA1-4D4C-9147-62DF4D8C6420}"/>
              </a:ext>
            </a:extLst>
          </p:cNvPr>
          <p:cNvCxnSpPr>
            <a:cxnSpLocks/>
          </p:cNvCxnSpPr>
          <p:nvPr/>
        </p:nvCxnSpPr>
        <p:spPr>
          <a:xfrm>
            <a:off x="8567225" y="2082019"/>
            <a:ext cx="3624775"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2" name="Elipse 11">
            <a:extLst>
              <a:ext uri="{FF2B5EF4-FFF2-40B4-BE49-F238E27FC236}">
                <a16:creationId xmlns:a16="http://schemas.microsoft.com/office/drawing/2014/main" id="{AD357CD4-7DA2-D844-8851-D68F19579319}"/>
              </a:ext>
            </a:extLst>
          </p:cNvPr>
          <p:cNvSpPr/>
          <p:nvPr/>
        </p:nvSpPr>
        <p:spPr>
          <a:xfrm>
            <a:off x="8347438" y="1972125"/>
            <a:ext cx="219787" cy="219787"/>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latin typeface="Oswald" pitchFamily="2" charset="77"/>
            </a:endParaRPr>
          </a:p>
        </p:txBody>
      </p:sp>
      <p:pic>
        <p:nvPicPr>
          <p:cNvPr id="8" name="Imagen 11" descr="Imagen que contiene cuchillo, arma, pantalla&#10;&#10;Descripción generada automáticamente">
            <a:extLst>
              <a:ext uri="{FF2B5EF4-FFF2-40B4-BE49-F238E27FC236}">
                <a16:creationId xmlns:a16="http://schemas.microsoft.com/office/drawing/2014/main" id="{AB874AD4-4D1E-4A14-9518-27EFE50787C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240646" y="1865852"/>
            <a:ext cx="1634930" cy="4380546"/>
          </a:xfrm>
          <a:prstGeom prst="rect">
            <a:avLst/>
          </a:prstGeom>
        </p:spPr>
      </p:pic>
    </p:spTree>
    <p:extLst>
      <p:ext uri="{BB962C8B-B14F-4D97-AF65-F5344CB8AC3E}">
        <p14:creationId xmlns:p14="http://schemas.microsoft.com/office/powerpoint/2010/main" val="4005244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1F7B638D-B59A-784C-9389-39A1A4FC76C1}"/>
              </a:ext>
            </a:extLst>
          </p:cNvPr>
          <p:cNvSpPr txBox="1"/>
          <p:nvPr/>
        </p:nvSpPr>
        <p:spPr>
          <a:xfrm>
            <a:off x="845683" y="2066376"/>
            <a:ext cx="5503597"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5400" b="0" i="0" u="none" strike="noStrike" kern="1200" cap="none" spc="300" normalizeH="0" baseline="0" noProof="0" dirty="0">
                <a:ln>
                  <a:noFill/>
                </a:ln>
                <a:solidFill>
                  <a:srgbClr val="FFFFFF"/>
                </a:solidFill>
                <a:effectLst/>
                <a:uLnTx/>
                <a:uFillTx/>
                <a:latin typeface="Oswald Medium" pitchFamily="2" charset="77"/>
                <a:ea typeface="Roboto" panose="02000000000000000000" pitchFamily="2" charset="0"/>
                <a:cs typeface="Roboto" panose="02000000000000000000" pitchFamily="2" charset="0"/>
              </a:rPr>
              <a:t>Data </a:t>
            </a:r>
            <a:r>
              <a:rPr kumimoji="0" lang="es-ES" sz="5400" b="0" i="0" u="none" strike="noStrike" kern="1200" cap="none" spc="300" normalizeH="0" baseline="0" noProof="0" dirty="0" err="1">
                <a:ln>
                  <a:noFill/>
                </a:ln>
                <a:solidFill>
                  <a:srgbClr val="FFFFFF"/>
                </a:solidFill>
                <a:effectLst/>
                <a:uLnTx/>
                <a:uFillTx/>
                <a:latin typeface="Oswald Medium" pitchFamily="2" charset="77"/>
                <a:ea typeface="Roboto" panose="02000000000000000000" pitchFamily="2" charset="0"/>
                <a:cs typeface="Roboto" panose="02000000000000000000" pitchFamily="2" charset="0"/>
              </a:rPr>
              <a:t>Preparation</a:t>
            </a:r>
            <a:endParaRPr kumimoji="0" lang="es-ES" sz="5400" b="0" i="0" u="none" strike="noStrike" kern="1200" cap="none" spc="300" normalizeH="0" baseline="0" noProof="0" dirty="0">
              <a:ln>
                <a:noFill/>
              </a:ln>
              <a:solidFill>
                <a:srgbClr val="FFFFFF"/>
              </a:solidFill>
              <a:effectLst/>
              <a:uLnTx/>
              <a:uFillTx/>
              <a:latin typeface="Oswald Medium" pitchFamily="2" charset="77"/>
              <a:ea typeface="Roboto" panose="02000000000000000000" pitchFamily="2" charset="0"/>
              <a:cs typeface="Roboto" panose="02000000000000000000" pitchFamily="2" charset="0"/>
            </a:endParaRPr>
          </a:p>
        </p:txBody>
      </p:sp>
      <p:cxnSp>
        <p:nvCxnSpPr>
          <p:cNvPr id="8" name="Conector recto 7">
            <a:extLst>
              <a:ext uri="{FF2B5EF4-FFF2-40B4-BE49-F238E27FC236}">
                <a16:creationId xmlns:a16="http://schemas.microsoft.com/office/drawing/2014/main" id="{36644B05-742B-6240-8FB3-6522BCE66381}"/>
              </a:ext>
            </a:extLst>
          </p:cNvPr>
          <p:cNvCxnSpPr/>
          <p:nvPr/>
        </p:nvCxnSpPr>
        <p:spPr>
          <a:xfrm>
            <a:off x="961292" y="3292209"/>
            <a:ext cx="0" cy="152400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9" name="Rectángulo 8">
            <a:extLst>
              <a:ext uri="{FF2B5EF4-FFF2-40B4-BE49-F238E27FC236}">
                <a16:creationId xmlns:a16="http://schemas.microsoft.com/office/drawing/2014/main" id="{2830A656-2AD1-E345-AE9D-F6FE7D097651}"/>
              </a:ext>
            </a:extLst>
          </p:cNvPr>
          <p:cNvSpPr/>
          <p:nvPr/>
        </p:nvSpPr>
        <p:spPr>
          <a:xfrm>
            <a:off x="845684" y="496716"/>
            <a:ext cx="1484702" cy="156966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9600" b="0" i="0" u="none" strike="noStrike" kern="1200" cap="none" spc="300" normalizeH="0" baseline="0" noProof="0" dirty="0">
                <a:ln>
                  <a:noFill/>
                </a:ln>
                <a:solidFill>
                  <a:srgbClr val="000000">
                    <a:lumMod val="75000"/>
                    <a:lumOff val="25000"/>
                  </a:srgbClr>
                </a:solidFill>
                <a:effectLst/>
                <a:uLnTx/>
                <a:uFillTx/>
                <a:latin typeface="Oswald" pitchFamily="2" charset="77"/>
                <a:ea typeface="Roboto" panose="02000000000000000000" pitchFamily="2" charset="0"/>
                <a:cs typeface="Roboto" panose="02000000000000000000" pitchFamily="2" charset="0"/>
              </a:rPr>
              <a:t>03</a:t>
            </a:r>
            <a:endParaRPr kumimoji="0" lang="es-ES" sz="1800" b="0" i="0" u="none" strike="noStrike" kern="1200" cap="none" spc="300" normalizeH="0" baseline="0" noProof="0" dirty="0">
              <a:ln>
                <a:noFill/>
              </a:ln>
              <a:solidFill>
                <a:srgbClr val="000000">
                  <a:lumMod val="75000"/>
                  <a:lumOff val="25000"/>
                </a:srgbClr>
              </a:solidFill>
              <a:effectLst/>
              <a:uLnTx/>
              <a:uFillTx/>
              <a:latin typeface="Arial" panose="020B0604020202020204"/>
              <a:ea typeface="+mn-ea"/>
              <a:cs typeface="+mn-cs"/>
            </a:endParaRPr>
          </a:p>
        </p:txBody>
      </p:sp>
      <p:pic>
        <p:nvPicPr>
          <p:cNvPr id="12" name="Picture 11">
            <a:extLst>
              <a:ext uri="{FF2B5EF4-FFF2-40B4-BE49-F238E27FC236}">
                <a16:creationId xmlns:a16="http://schemas.microsoft.com/office/drawing/2014/main" id="{C33E16AB-890B-4FF8-AEE9-3377BF7381DE}"/>
              </a:ext>
            </a:extLst>
          </p:cNvPr>
          <p:cNvPicPr>
            <a:picLocks noChangeAspect="1"/>
          </p:cNvPicPr>
          <p:nvPr/>
        </p:nvPicPr>
        <p:blipFill>
          <a:blip r:embed="rId2"/>
          <a:stretch>
            <a:fillRect/>
          </a:stretch>
        </p:blipFill>
        <p:spPr>
          <a:xfrm>
            <a:off x="1836915" y="3690400"/>
            <a:ext cx="2143125" cy="2143125"/>
          </a:xfrm>
          <a:prstGeom prst="rect">
            <a:avLst/>
          </a:prstGeom>
        </p:spPr>
      </p:pic>
    </p:spTree>
    <p:extLst>
      <p:ext uri="{BB962C8B-B14F-4D97-AF65-F5344CB8AC3E}">
        <p14:creationId xmlns:p14="http://schemas.microsoft.com/office/powerpoint/2010/main" val="260281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ángulo 28">
            <a:extLst>
              <a:ext uri="{FF2B5EF4-FFF2-40B4-BE49-F238E27FC236}">
                <a16:creationId xmlns:a16="http://schemas.microsoft.com/office/drawing/2014/main" id="{B3BA36DB-8F68-444D-8187-5FD8654367B4}"/>
              </a:ext>
            </a:extLst>
          </p:cNvPr>
          <p:cNvSpPr/>
          <p:nvPr/>
        </p:nvSpPr>
        <p:spPr>
          <a:xfrm>
            <a:off x="0" y="5296406"/>
            <a:ext cx="12192000" cy="157352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Marcador de texto 1">
            <a:extLst>
              <a:ext uri="{FF2B5EF4-FFF2-40B4-BE49-F238E27FC236}">
                <a16:creationId xmlns:a16="http://schemas.microsoft.com/office/drawing/2014/main" id="{CAA534D9-47C0-D042-9135-4E1F9C55E4D3}"/>
              </a:ext>
            </a:extLst>
          </p:cNvPr>
          <p:cNvSpPr>
            <a:spLocks noGrp="1"/>
          </p:cNvSpPr>
          <p:nvPr>
            <p:ph type="body" sz="quarter" idx="13"/>
          </p:nvPr>
        </p:nvSpPr>
        <p:spPr/>
        <p:txBody>
          <a:bodyPr>
            <a:normAutofit/>
          </a:bodyPr>
          <a:lstStyle/>
          <a:p>
            <a:r>
              <a:rPr lang="es-ES" dirty="0"/>
              <a:t>03 Data </a:t>
            </a:r>
            <a:r>
              <a:rPr lang="es-ES" dirty="0" err="1"/>
              <a:t>Preparation</a:t>
            </a:r>
            <a:endParaRPr lang="es-ES" dirty="0"/>
          </a:p>
        </p:txBody>
      </p:sp>
      <p:sp>
        <p:nvSpPr>
          <p:cNvPr id="4" name="CuadroTexto 3">
            <a:extLst>
              <a:ext uri="{FF2B5EF4-FFF2-40B4-BE49-F238E27FC236}">
                <a16:creationId xmlns:a16="http://schemas.microsoft.com/office/drawing/2014/main" id="{40D3E1EB-B6D1-614C-8CB7-EF867EFC6AFD}"/>
              </a:ext>
            </a:extLst>
          </p:cNvPr>
          <p:cNvSpPr txBox="1"/>
          <p:nvPr/>
        </p:nvSpPr>
        <p:spPr>
          <a:xfrm>
            <a:off x="552229" y="1427217"/>
            <a:ext cx="3890981" cy="4478662"/>
          </a:xfrm>
          <a:prstGeom prst="rect">
            <a:avLst/>
          </a:prstGeom>
          <a:noFill/>
        </p:spPr>
        <p:txBody>
          <a:bodyPr wrap="square" rtlCol="0">
            <a:spAutoFit/>
          </a:bodyPr>
          <a:lstStyle/>
          <a:p>
            <a:pPr marL="285750" lvl="0" indent="-285750">
              <a:lnSpc>
                <a:spcPct val="150000"/>
              </a:lnSpc>
              <a:buFont typeface="Arial" panose="020B0604020202020204" pitchFamily="34" charset="0"/>
              <a:buChar char="•"/>
            </a:pPr>
            <a:r>
              <a:rPr lang="en-US" sz="1600" dirty="0">
                <a:solidFill>
                  <a:srgbClr val="000000"/>
                </a:solidFill>
              </a:rPr>
              <a:t>We use </a:t>
            </a:r>
            <a:r>
              <a:rPr lang="en-US" sz="1600" b="1" dirty="0">
                <a:solidFill>
                  <a:schemeClr val="accent1"/>
                </a:solidFill>
                <a:highlight>
                  <a:srgbClr val="000000"/>
                </a:highlight>
              </a:rPr>
              <a:t>32x32 </a:t>
            </a:r>
            <a:r>
              <a:rPr lang="en-US" sz="1600" dirty="0">
                <a:solidFill>
                  <a:srgbClr val="000000"/>
                </a:solidFill>
              </a:rPr>
              <a:t>sized thermal Images of Switchgear equipment which are output of 4 different cameras. </a:t>
            </a:r>
          </a:p>
          <a:p>
            <a:pPr lvl="0">
              <a:lnSpc>
                <a:spcPct val="150000"/>
              </a:lnSpc>
            </a:pPr>
            <a:endParaRPr lang="en-US" sz="1600" dirty="0">
              <a:solidFill>
                <a:srgbClr val="000000"/>
              </a:solidFill>
            </a:endParaRPr>
          </a:p>
          <a:p>
            <a:pPr marL="285750" lvl="0" indent="-285750">
              <a:lnSpc>
                <a:spcPct val="150000"/>
              </a:lnSpc>
              <a:buFont typeface="Arial" panose="020B0604020202020204" pitchFamily="34" charset="0"/>
              <a:buChar char="•"/>
            </a:pPr>
            <a:r>
              <a:rPr lang="en-US" sz="1600" dirty="0">
                <a:solidFill>
                  <a:srgbClr val="000000"/>
                </a:solidFill>
              </a:rPr>
              <a:t>After </a:t>
            </a:r>
            <a:r>
              <a:rPr lang="en-US" sz="1600" b="1" dirty="0">
                <a:solidFill>
                  <a:schemeClr val="accent1"/>
                </a:solidFill>
                <a:highlight>
                  <a:srgbClr val="000000"/>
                </a:highlight>
              </a:rPr>
              <a:t>3 hours of inspection</a:t>
            </a:r>
            <a:r>
              <a:rPr lang="en-US" sz="1600" dirty="0">
                <a:solidFill>
                  <a:srgbClr val="000000"/>
                </a:solidFill>
              </a:rPr>
              <a:t>, the equipment becomes defected and the changes in the healthy data emerge within </a:t>
            </a:r>
            <a:r>
              <a:rPr lang="en-US" sz="1600" b="1" dirty="0">
                <a:solidFill>
                  <a:schemeClr val="accent1"/>
                </a:solidFill>
                <a:highlight>
                  <a:srgbClr val="000000"/>
                </a:highlight>
              </a:rPr>
              <a:t>20 minutes of the experiment</a:t>
            </a:r>
          </a:p>
          <a:p>
            <a:pPr marL="285750" lvl="0" indent="-285750">
              <a:lnSpc>
                <a:spcPct val="150000"/>
              </a:lnSpc>
              <a:buFont typeface="Arial" panose="020B0604020202020204" pitchFamily="34" charset="0"/>
              <a:buChar char="•"/>
            </a:pPr>
            <a:endParaRPr lang="en-US" sz="1600" dirty="0">
              <a:solidFill>
                <a:srgbClr val="000000"/>
              </a:solidFill>
            </a:endParaRPr>
          </a:p>
          <a:p>
            <a:pPr marL="285750" lvl="0" indent="-285750">
              <a:lnSpc>
                <a:spcPct val="150000"/>
              </a:lnSpc>
              <a:buFont typeface="Arial" panose="020B0604020202020204" pitchFamily="34" charset="0"/>
              <a:buChar char="•"/>
            </a:pPr>
            <a:r>
              <a:rPr lang="en-US" sz="1600" dirty="0">
                <a:solidFill>
                  <a:srgbClr val="000000"/>
                </a:solidFill>
              </a:rPr>
              <a:t>Accordingly the datasets are </a:t>
            </a:r>
            <a:r>
              <a:rPr lang="en-US" sz="1600" b="1" dirty="0">
                <a:solidFill>
                  <a:schemeClr val="accent1"/>
                </a:solidFill>
                <a:highlight>
                  <a:srgbClr val="000000"/>
                </a:highlight>
              </a:rPr>
              <a:t>labeled as healthy and faulty</a:t>
            </a:r>
            <a:r>
              <a:rPr lang="en-US" sz="1600" dirty="0">
                <a:solidFill>
                  <a:srgbClr val="000000"/>
                </a:solidFill>
              </a:rPr>
              <a:t>. Small amount of faulty labeled</a:t>
            </a:r>
            <a:endParaRPr kumimoji="0" lang="es-ES" sz="16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36" name="Picture 35">
            <a:extLst>
              <a:ext uri="{FF2B5EF4-FFF2-40B4-BE49-F238E27FC236}">
                <a16:creationId xmlns:a16="http://schemas.microsoft.com/office/drawing/2014/main" id="{D1827531-0832-47C9-B827-CCCC9C7373E2}"/>
              </a:ext>
            </a:extLst>
          </p:cNvPr>
          <p:cNvPicPr>
            <a:picLocks noChangeAspect="1"/>
          </p:cNvPicPr>
          <p:nvPr/>
        </p:nvPicPr>
        <p:blipFill>
          <a:blip r:embed="rId2"/>
          <a:stretch>
            <a:fillRect/>
          </a:stretch>
        </p:blipFill>
        <p:spPr>
          <a:xfrm>
            <a:off x="4874292" y="2140935"/>
            <a:ext cx="6886625" cy="2833708"/>
          </a:xfrm>
          <a:prstGeom prst="rect">
            <a:avLst/>
          </a:prstGeom>
        </p:spPr>
      </p:pic>
    </p:spTree>
    <p:extLst>
      <p:ext uri="{BB962C8B-B14F-4D97-AF65-F5344CB8AC3E}">
        <p14:creationId xmlns:p14="http://schemas.microsoft.com/office/powerpoint/2010/main" val="1040338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ángulo 28">
            <a:extLst>
              <a:ext uri="{FF2B5EF4-FFF2-40B4-BE49-F238E27FC236}">
                <a16:creationId xmlns:a16="http://schemas.microsoft.com/office/drawing/2014/main" id="{B3BA36DB-8F68-444D-8187-5FD8654367B4}"/>
              </a:ext>
            </a:extLst>
          </p:cNvPr>
          <p:cNvSpPr/>
          <p:nvPr/>
        </p:nvSpPr>
        <p:spPr>
          <a:xfrm>
            <a:off x="0" y="5296406"/>
            <a:ext cx="12192000" cy="157352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Marcador de texto 1">
            <a:extLst>
              <a:ext uri="{FF2B5EF4-FFF2-40B4-BE49-F238E27FC236}">
                <a16:creationId xmlns:a16="http://schemas.microsoft.com/office/drawing/2014/main" id="{CAA534D9-47C0-D042-9135-4E1F9C55E4D3}"/>
              </a:ext>
            </a:extLst>
          </p:cNvPr>
          <p:cNvSpPr>
            <a:spLocks noGrp="1"/>
          </p:cNvSpPr>
          <p:nvPr>
            <p:ph type="body" sz="quarter" idx="13"/>
          </p:nvPr>
        </p:nvSpPr>
        <p:spPr/>
        <p:txBody>
          <a:bodyPr>
            <a:normAutofit/>
          </a:bodyPr>
          <a:lstStyle/>
          <a:p>
            <a:r>
              <a:rPr lang="es-ES" dirty="0"/>
              <a:t>03 Data </a:t>
            </a:r>
            <a:r>
              <a:rPr lang="es-ES" dirty="0" err="1"/>
              <a:t>Preparation</a:t>
            </a:r>
            <a:endParaRPr lang="es-ES" dirty="0"/>
          </a:p>
        </p:txBody>
      </p:sp>
      <mc:AlternateContent xmlns:mc="http://schemas.openxmlformats.org/markup-compatibility/2006" xmlns:a14="http://schemas.microsoft.com/office/drawing/2010/main">
        <mc:Choice Requires="a14">
          <p:sp>
            <p:nvSpPr>
              <p:cNvPr id="4" name="CuadroTexto 3">
                <a:extLst>
                  <a:ext uri="{FF2B5EF4-FFF2-40B4-BE49-F238E27FC236}">
                    <a16:creationId xmlns:a16="http://schemas.microsoft.com/office/drawing/2014/main" id="{40D3E1EB-B6D1-614C-8CB7-EF867EFC6AFD}"/>
                  </a:ext>
                </a:extLst>
              </p:cNvPr>
              <p:cNvSpPr txBox="1"/>
              <p:nvPr/>
            </p:nvSpPr>
            <p:spPr>
              <a:xfrm>
                <a:off x="421415" y="757516"/>
                <a:ext cx="3890981" cy="4935967"/>
              </a:xfrm>
              <a:prstGeom prst="rect">
                <a:avLst/>
              </a:prstGeom>
              <a:noFill/>
            </p:spPr>
            <p:txBody>
              <a:bodyPr wrap="square" rtlCol="0">
                <a:spAutoFit/>
              </a:bodyPr>
              <a:lstStyle/>
              <a:p>
                <a:pPr marL="285750" lvl="0" indent="-285750">
                  <a:lnSpc>
                    <a:spcPct val="150000"/>
                  </a:lnSpc>
                  <a:buFont typeface="Arial" panose="020B0604020202020204" pitchFamily="34" charset="0"/>
                  <a:buChar char="•"/>
                  <a:defRPr/>
                </a:pPr>
                <a:r>
                  <a:rPr lang="en-US" sz="1600" dirty="0">
                    <a:solidFill>
                      <a:srgbClr val="000000"/>
                    </a:solidFill>
                  </a:rPr>
                  <a:t>healthy data has been divided to </a:t>
                </a:r>
                <a14:m>
                  <m:oMath xmlns:m="http://schemas.openxmlformats.org/officeDocument/2006/math">
                    <m:sSub>
                      <m:sSubPr>
                        <m:ctrlPr>
                          <a:rPr lang="en-US" sz="1600" i="1" smtClean="0">
                            <a:solidFill>
                              <a:srgbClr val="000000"/>
                            </a:solidFill>
                            <a:latin typeface="Cambria Math" panose="02040503050406030204" pitchFamily="18" charset="0"/>
                          </a:rPr>
                        </m:ctrlPr>
                      </m:sSubPr>
                      <m:e>
                        <m:r>
                          <a:rPr lang="en-US" sz="1600" b="0" i="1" smtClean="0">
                            <a:solidFill>
                              <a:srgbClr val="000000"/>
                            </a:solidFill>
                            <a:latin typeface="Cambria Math" panose="02040503050406030204" pitchFamily="18" charset="0"/>
                          </a:rPr>
                          <m:t>𝑥</m:t>
                        </m:r>
                      </m:e>
                      <m:sub>
                        <m:r>
                          <a:rPr lang="en-US" sz="1600" b="0" i="1" smtClean="0">
                            <a:solidFill>
                              <a:srgbClr val="000000"/>
                            </a:solidFill>
                            <a:latin typeface="Cambria Math" panose="02040503050406030204" pitchFamily="18" charset="0"/>
                          </a:rPr>
                          <m:t>𝑡𝑟𝑎𝑖𝑛</m:t>
                        </m:r>
                      </m:sub>
                    </m:sSub>
                  </m:oMath>
                </a14:m>
                <a:r>
                  <a:rPr lang="en-US" sz="1600" dirty="0">
                    <a:solidFill>
                      <a:srgbClr val="000000"/>
                    </a:solidFill>
                  </a:rPr>
                  <a:t>and </a:t>
                </a:r>
                <a14:m>
                  <m:oMath xmlns:m="http://schemas.openxmlformats.org/officeDocument/2006/math">
                    <m:sSub>
                      <m:sSubPr>
                        <m:ctrlPr>
                          <a:rPr lang="en-US" sz="1600" i="1">
                            <a:solidFill>
                              <a:srgbClr val="000000"/>
                            </a:solidFill>
                            <a:latin typeface="Cambria Math" panose="02040503050406030204" pitchFamily="18" charset="0"/>
                          </a:rPr>
                        </m:ctrlPr>
                      </m:sSubPr>
                      <m:e>
                        <m:r>
                          <a:rPr lang="en-US" sz="1600" i="1">
                            <a:solidFill>
                              <a:srgbClr val="000000"/>
                            </a:solidFill>
                            <a:latin typeface="Cambria Math" panose="02040503050406030204" pitchFamily="18" charset="0"/>
                          </a:rPr>
                          <m:t>𝑥</m:t>
                        </m:r>
                      </m:e>
                      <m:sub>
                        <m:r>
                          <a:rPr lang="en-US" sz="1600" b="0" i="1" smtClean="0">
                            <a:solidFill>
                              <a:srgbClr val="000000"/>
                            </a:solidFill>
                            <a:latin typeface="Cambria Math" panose="02040503050406030204" pitchFamily="18" charset="0"/>
                          </a:rPr>
                          <m:t>h</m:t>
                        </m:r>
                        <m:r>
                          <a:rPr lang="en-US" sz="1600" b="0" i="1" smtClean="0">
                            <a:solidFill>
                              <a:srgbClr val="000000"/>
                            </a:solidFill>
                            <a:latin typeface="Cambria Math" panose="02040503050406030204" pitchFamily="18" charset="0"/>
                          </a:rPr>
                          <m:t>𝑒𝑎𝑙𝑡</m:t>
                        </m:r>
                        <m:r>
                          <a:rPr lang="en-US" sz="1600" b="0" i="1" smtClean="0">
                            <a:solidFill>
                              <a:srgbClr val="000000"/>
                            </a:solidFill>
                            <a:latin typeface="Cambria Math" panose="02040503050406030204" pitchFamily="18" charset="0"/>
                          </a:rPr>
                          <m:t>h</m:t>
                        </m:r>
                        <m:r>
                          <a:rPr lang="en-US" sz="1600" b="0" i="1" smtClean="0">
                            <a:solidFill>
                              <a:srgbClr val="000000"/>
                            </a:solidFill>
                            <a:latin typeface="Cambria Math" panose="02040503050406030204" pitchFamily="18" charset="0"/>
                          </a:rPr>
                          <m:t>𝑦</m:t>
                        </m:r>
                        <m:r>
                          <a:rPr lang="en-US" sz="1600" b="0" i="1" smtClean="0">
                            <a:solidFill>
                              <a:srgbClr val="000000"/>
                            </a:solidFill>
                            <a:latin typeface="Cambria Math" panose="02040503050406030204" pitchFamily="18" charset="0"/>
                          </a:rPr>
                          <m:t>_</m:t>
                        </m:r>
                        <m:r>
                          <a:rPr lang="en-US" sz="1600" b="0" i="1" smtClean="0">
                            <a:solidFill>
                              <a:srgbClr val="000000"/>
                            </a:solidFill>
                            <a:latin typeface="Cambria Math" panose="02040503050406030204" pitchFamily="18" charset="0"/>
                          </a:rPr>
                          <m:t>𝑡𝑒𝑠𝑡</m:t>
                        </m:r>
                      </m:sub>
                    </m:sSub>
                  </m:oMath>
                </a14:m>
                <a:r>
                  <a:rPr lang="en-US" sz="1600" dirty="0">
                    <a:solidFill>
                      <a:srgbClr val="000000"/>
                    </a:solidFill>
                  </a:rPr>
                  <a:t>. </a:t>
                </a:r>
                <a14:m>
                  <m:oMath xmlns:m="http://schemas.openxmlformats.org/officeDocument/2006/math">
                    <m:sSub>
                      <m:sSubPr>
                        <m:ctrlPr>
                          <a:rPr lang="en-US" sz="1600" i="1">
                            <a:solidFill>
                              <a:srgbClr val="000000"/>
                            </a:solidFill>
                            <a:latin typeface="Cambria Math" panose="02040503050406030204" pitchFamily="18" charset="0"/>
                          </a:rPr>
                        </m:ctrlPr>
                      </m:sSubPr>
                      <m:e>
                        <m:r>
                          <a:rPr lang="en-US" sz="1600" i="1">
                            <a:solidFill>
                              <a:srgbClr val="000000"/>
                            </a:solidFill>
                            <a:latin typeface="Cambria Math" panose="02040503050406030204" pitchFamily="18" charset="0"/>
                          </a:rPr>
                          <m:t>𝑥</m:t>
                        </m:r>
                      </m:e>
                      <m:sub>
                        <m:r>
                          <a:rPr lang="en-US" sz="1600" i="1">
                            <a:solidFill>
                              <a:srgbClr val="000000"/>
                            </a:solidFill>
                            <a:latin typeface="Cambria Math" panose="02040503050406030204" pitchFamily="18" charset="0"/>
                          </a:rPr>
                          <m:t>𝑡𝑟𝑎𝑖𝑛</m:t>
                        </m:r>
                      </m:sub>
                    </m:sSub>
                    <m:r>
                      <a:rPr lang="en-US" sz="1600" i="1">
                        <a:solidFill>
                          <a:srgbClr val="000000"/>
                        </a:solidFill>
                        <a:latin typeface="Cambria Math" panose="02040503050406030204" pitchFamily="18" charset="0"/>
                      </a:rPr>
                      <m:t> </m:t>
                    </m:r>
                  </m:oMath>
                </a14:m>
                <a:r>
                  <a:rPr lang="en-US" sz="1600" dirty="0">
                    <a:solidFill>
                      <a:srgbClr val="000000"/>
                    </a:solidFill>
                  </a:rPr>
                  <a:t>data is used to train the models </a:t>
                </a:r>
              </a:p>
              <a:p>
                <a:pPr marL="285750" lvl="0" indent="-285750">
                  <a:lnSpc>
                    <a:spcPct val="150000"/>
                  </a:lnSpc>
                  <a:buFont typeface="Arial" panose="020B0604020202020204" pitchFamily="34" charset="0"/>
                  <a:buChar char="•"/>
                  <a:defRPr/>
                </a:pPr>
                <a14:m>
                  <m:oMath xmlns:m="http://schemas.openxmlformats.org/officeDocument/2006/math">
                    <m:sSub>
                      <m:sSubPr>
                        <m:ctrlPr>
                          <a:rPr lang="en-US" sz="1600" i="1">
                            <a:solidFill>
                              <a:srgbClr val="000000"/>
                            </a:solidFill>
                            <a:latin typeface="Cambria Math" panose="02040503050406030204" pitchFamily="18" charset="0"/>
                          </a:rPr>
                        </m:ctrlPr>
                      </m:sSubPr>
                      <m:e>
                        <m:r>
                          <a:rPr lang="en-US" sz="1600" i="1">
                            <a:solidFill>
                              <a:srgbClr val="000000"/>
                            </a:solidFill>
                            <a:latin typeface="Cambria Math" panose="02040503050406030204" pitchFamily="18" charset="0"/>
                          </a:rPr>
                          <m:t>𝑥</m:t>
                        </m:r>
                      </m:e>
                      <m:sub>
                        <m:r>
                          <a:rPr lang="en-US" sz="1600" i="1">
                            <a:solidFill>
                              <a:srgbClr val="000000"/>
                            </a:solidFill>
                            <a:latin typeface="Cambria Math" panose="02040503050406030204" pitchFamily="18" charset="0"/>
                          </a:rPr>
                          <m:t>h</m:t>
                        </m:r>
                        <m:r>
                          <a:rPr lang="en-US" sz="1600" i="1">
                            <a:solidFill>
                              <a:srgbClr val="000000"/>
                            </a:solidFill>
                            <a:latin typeface="Cambria Math" panose="02040503050406030204" pitchFamily="18" charset="0"/>
                          </a:rPr>
                          <m:t>𝑒𝑎𝑙𝑡</m:t>
                        </m:r>
                        <m:r>
                          <a:rPr lang="en-US" sz="1600" i="1">
                            <a:solidFill>
                              <a:srgbClr val="000000"/>
                            </a:solidFill>
                            <a:latin typeface="Cambria Math" panose="02040503050406030204" pitchFamily="18" charset="0"/>
                          </a:rPr>
                          <m:t>h</m:t>
                        </m:r>
                        <m:r>
                          <a:rPr lang="en-US" sz="1600" i="1">
                            <a:solidFill>
                              <a:srgbClr val="000000"/>
                            </a:solidFill>
                            <a:latin typeface="Cambria Math" panose="02040503050406030204" pitchFamily="18" charset="0"/>
                          </a:rPr>
                          <m:t>𝑦</m:t>
                        </m:r>
                        <m:r>
                          <a:rPr lang="en-US" sz="1600" i="1">
                            <a:solidFill>
                              <a:srgbClr val="000000"/>
                            </a:solidFill>
                            <a:latin typeface="Cambria Math" panose="02040503050406030204" pitchFamily="18" charset="0"/>
                          </a:rPr>
                          <m:t>_</m:t>
                        </m:r>
                        <m:r>
                          <a:rPr lang="en-US" sz="1600" i="1">
                            <a:solidFill>
                              <a:srgbClr val="000000"/>
                            </a:solidFill>
                            <a:latin typeface="Cambria Math" panose="02040503050406030204" pitchFamily="18" charset="0"/>
                          </a:rPr>
                          <m:t>𝑡𝑒𝑠𝑡</m:t>
                        </m:r>
                      </m:sub>
                    </m:sSub>
                    <m:r>
                      <a:rPr lang="en-US" sz="1600" i="1">
                        <a:solidFill>
                          <a:srgbClr val="000000"/>
                        </a:solidFill>
                        <a:latin typeface="Cambria Math" panose="02040503050406030204" pitchFamily="18" charset="0"/>
                      </a:rPr>
                      <m:t> </m:t>
                    </m:r>
                  </m:oMath>
                </a14:m>
                <a:r>
                  <a:rPr lang="en-US" sz="1600" dirty="0">
                    <a:solidFill>
                      <a:srgbClr val="000000"/>
                    </a:solidFill>
                  </a:rPr>
                  <a:t>is combined with </a:t>
                </a:r>
                <a14:m>
                  <m:oMath xmlns:m="http://schemas.openxmlformats.org/officeDocument/2006/math">
                    <m:sSub>
                      <m:sSubPr>
                        <m:ctrlPr>
                          <a:rPr lang="en-US" sz="1600" i="1">
                            <a:solidFill>
                              <a:srgbClr val="000000"/>
                            </a:solidFill>
                            <a:latin typeface="Cambria Math" panose="02040503050406030204" pitchFamily="18" charset="0"/>
                          </a:rPr>
                        </m:ctrlPr>
                      </m:sSubPr>
                      <m:e>
                        <m:r>
                          <a:rPr lang="en-US" sz="1600" i="1">
                            <a:solidFill>
                              <a:srgbClr val="000000"/>
                            </a:solidFill>
                            <a:latin typeface="Cambria Math" panose="02040503050406030204" pitchFamily="18" charset="0"/>
                          </a:rPr>
                          <m:t>𝑥</m:t>
                        </m:r>
                      </m:e>
                      <m:sub>
                        <m:r>
                          <a:rPr lang="en-US" sz="1600" b="0" i="1" smtClean="0">
                            <a:solidFill>
                              <a:srgbClr val="000000"/>
                            </a:solidFill>
                            <a:latin typeface="Cambria Math" panose="02040503050406030204" pitchFamily="18" charset="0"/>
                          </a:rPr>
                          <m:t>𝑓𝑎𝑢𝑙𝑡</m:t>
                        </m:r>
                        <m:r>
                          <a:rPr lang="en-US" sz="1600" i="1">
                            <a:solidFill>
                              <a:srgbClr val="000000"/>
                            </a:solidFill>
                            <a:latin typeface="Cambria Math" panose="02040503050406030204" pitchFamily="18" charset="0"/>
                          </a:rPr>
                          <m:t>_</m:t>
                        </m:r>
                        <m:r>
                          <a:rPr lang="en-US" sz="1600" i="1">
                            <a:solidFill>
                              <a:srgbClr val="000000"/>
                            </a:solidFill>
                            <a:latin typeface="Cambria Math" panose="02040503050406030204" pitchFamily="18" charset="0"/>
                          </a:rPr>
                          <m:t>𝑡𝑒𝑠𝑡</m:t>
                        </m:r>
                      </m:sub>
                    </m:sSub>
                    <m:r>
                      <a:rPr lang="en-US" sz="1600" i="1">
                        <a:solidFill>
                          <a:srgbClr val="000000"/>
                        </a:solidFill>
                        <a:latin typeface="Cambria Math" panose="02040503050406030204" pitchFamily="18" charset="0"/>
                      </a:rPr>
                      <m:t> </m:t>
                    </m:r>
                  </m:oMath>
                </a14:m>
                <a:r>
                  <a:rPr lang="en-US" sz="1600" dirty="0">
                    <a:solidFill>
                      <a:srgbClr val="000000"/>
                    </a:solidFill>
                  </a:rPr>
                  <a:t>and creates test data for anomaly detection phase.</a:t>
                </a:r>
              </a:p>
              <a:p>
                <a:pPr marL="285750" lvl="0" indent="-285750">
                  <a:lnSpc>
                    <a:spcPct val="150000"/>
                  </a:lnSpc>
                  <a:buFont typeface="Arial" panose="020B0604020202020204" pitchFamily="34" charset="0"/>
                  <a:buChar char="•"/>
                  <a:defRPr/>
                </a:pPr>
                <a:r>
                  <a:rPr lang="en-US" sz="1600" b="1" dirty="0">
                    <a:solidFill>
                      <a:schemeClr val="accent1"/>
                    </a:solidFill>
                    <a:highlight>
                      <a:srgbClr val="000000"/>
                    </a:highlight>
                  </a:rPr>
                  <a:t>All Datasets are randomized for better result.</a:t>
                </a:r>
              </a:p>
              <a:p>
                <a:pPr marL="285750" lvl="0" indent="-285750">
                  <a:lnSpc>
                    <a:spcPct val="150000"/>
                  </a:lnSpc>
                  <a:buFont typeface="Arial" panose="020B0604020202020204" pitchFamily="34" charset="0"/>
                  <a:buChar char="•"/>
                  <a:defRPr/>
                </a:pPr>
                <a:r>
                  <a:rPr lang="en-US" sz="1600" dirty="0">
                    <a:solidFill>
                      <a:srgbClr val="000000"/>
                    </a:solidFill>
                  </a:rPr>
                  <a:t>we have utilized </a:t>
                </a:r>
                <a:r>
                  <a:rPr lang="en-US" sz="1600" b="1" dirty="0">
                    <a:solidFill>
                      <a:schemeClr val="accent1"/>
                    </a:solidFill>
                    <a:highlight>
                      <a:srgbClr val="000000"/>
                    </a:highlight>
                  </a:rPr>
                  <a:t>Median-IQR </a:t>
                </a:r>
                <a:r>
                  <a:rPr lang="en-US" sz="1600" dirty="0">
                    <a:solidFill>
                      <a:srgbClr val="000000"/>
                    </a:solidFill>
                  </a:rPr>
                  <a:t>and </a:t>
                </a:r>
                <a:r>
                  <a:rPr lang="en-US" sz="1600" b="1" dirty="0">
                    <a:solidFill>
                      <a:schemeClr val="accent1"/>
                    </a:solidFill>
                    <a:highlight>
                      <a:srgbClr val="000000"/>
                    </a:highlight>
                  </a:rPr>
                  <a:t>Min-Max</a:t>
                </a:r>
                <a:r>
                  <a:rPr lang="en-US" sz="1600" dirty="0">
                    <a:solidFill>
                      <a:srgbClr val="000000"/>
                    </a:solidFill>
                  </a:rPr>
                  <a:t> normalization method which are robust to outlier. Min-Max scaling leads to better result</a:t>
                </a:r>
              </a:p>
              <a:p>
                <a:pPr marL="285750" lvl="0" indent="-285750">
                  <a:lnSpc>
                    <a:spcPct val="150000"/>
                  </a:lnSpc>
                  <a:buFont typeface="Arial" panose="020B0604020202020204" pitchFamily="34" charset="0"/>
                  <a:buChar char="•"/>
                  <a:defRPr/>
                </a:pPr>
                <a:endParaRPr kumimoji="0" lang="en-US" sz="16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mc:Choice>
        <mc:Fallback xmlns="">
          <p:sp>
            <p:nvSpPr>
              <p:cNvPr id="4" name="CuadroTexto 3">
                <a:extLst>
                  <a:ext uri="{FF2B5EF4-FFF2-40B4-BE49-F238E27FC236}">
                    <a16:creationId xmlns:a16="http://schemas.microsoft.com/office/drawing/2014/main" id="{40D3E1EB-B6D1-614C-8CB7-EF867EFC6AFD}"/>
                  </a:ext>
                </a:extLst>
              </p:cNvPr>
              <p:cNvSpPr txBox="1">
                <a:spLocks noRot="1" noChangeAspect="1" noMove="1" noResize="1" noEditPoints="1" noAdjustHandles="1" noChangeArrowheads="1" noChangeShapeType="1" noTextEdit="1"/>
              </p:cNvSpPr>
              <p:nvPr/>
            </p:nvSpPr>
            <p:spPr>
              <a:xfrm>
                <a:off x="421415" y="757516"/>
                <a:ext cx="3890981" cy="4935967"/>
              </a:xfrm>
              <a:prstGeom prst="rect">
                <a:avLst/>
              </a:prstGeom>
              <a:blipFill>
                <a:blip r:embed="rId2"/>
                <a:stretch>
                  <a:fillRect l="-627" r="-1567"/>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1C26B47A-08F1-4078-8A68-1A4016EB6E68}"/>
              </a:ext>
            </a:extLst>
          </p:cNvPr>
          <p:cNvPicPr>
            <a:picLocks noChangeAspect="1"/>
          </p:cNvPicPr>
          <p:nvPr/>
        </p:nvPicPr>
        <p:blipFill>
          <a:blip r:embed="rId3"/>
          <a:stretch>
            <a:fillRect/>
          </a:stretch>
        </p:blipFill>
        <p:spPr>
          <a:xfrm>
            <a:off x="5690026" y="1496978"/>
            <a:ext cx="5873346" cy="3864043"/>
          </a:xfrm>
          <a:prstGeom prst="rect">
            <a:avLst/>
          </a:prstGeom>
        </p:spPr>
      </p:pic>
    </p:spTree>
    <p:extLst>
      <p:ext uri="{BB962C8B-B14F-4D97-AF65-F5344CB8AC3E}">
        <p14:creationId xmlns:p14="http://schemas.microsoft.com/office/powerpoint/2010/main" val="1856380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pic>
        <p:nvPicPr>
          <p:cNvPr id="6" name="Imagen 5" descr="Imagen que contiene interior&#10;&#10;Descripción generada automáticamente">
            <a:extLst>
              <a:ext uri="{FF2B5EF4-FFF2-40B4-BE49-F238E27FC236}">
                <a16:creationId xmlns:a16="http://schemas.microsoft.com/office/drawing/2014/main" id="{496AEE9F-E76F-F84B-B776-23E1FFE226D5}"/>
              </a:ext>
            </a:extLst>
          </p:cNvPr>
          <p:cNvPicPr>
            <a:picLocks noChangeAspect="1"/>
          </p:cNvPicPr>
          <p:nvPr/>
        </p:nvPicPr>
        <p:blipFill>
          <a:blip r:embed="rId2" cstate="screen">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1076902" y="2187369"/>
            <a:ext cx="4490614" cy="4670629"/>
          </a:xfrm>
          <a:prstGeom prst="rect">
            <a:avLst/>
          </a:prstGeom>
        </p:spPr>
      </p:pic>
      <p:sp>
        <p:nvSpPr>
          <p:cNvPr id="2" name="CuadroTexto 1">
            <a:extLst>
              <a:ext uri="{FF2B5EF4-FFF2-40B4-BE49-F238E27FC236}">
                <a16:creationId xmlns:a16="http://schemas.microsoft.com/office/drawing/2014/main" id="{1F7B638D-B59A-784C-9389-39A1A4FC76C1}"/>
              </a:ext>
            </a:extLst>
          </p:cNvPr>
          <p:cNvSpPr txBox="1"/>
          <p:nvPr/>
        </p:nvSpPr>
        <p:spPr>
          <a:xfrm>
            <a:off x="845684" y="2066376"/>
            <a:ext cx="4441424" cy="923330"/>
          </a:xfrm>
          <a:prstGeom prst="rect">
            <a:avLst/>
          </a:prstGeom>
          <a:noFill/>
        </p:spPr>
        <p:txBody>
          <a:bodyPr wrap="square" rtlCol="0">
            <a:spAutoFit/>
          </a:bodyPr>
          <a:lstStyle/>
          <a:p>
            <a:r>
              <a:rPr lang="es-ES" sz="5400" spc="300" dirty="0">
                <a:solidFill>
                  <a:schemeClr val="bg1"/>
                </a:solidFill>
                <a:latin typeface="Oswald Medium" pitchFamily="2" charset="77"/>
                <a:ea typeface="Roboto" panose="02000000000000000000" pitchFamily="2" charset="0"/>
                <a:cs typeface="Roboto" panose="02000000000000000000" pitchFamily="2" charset="0"/>
              </a:rPr>
              <a:t>RESEARCH</a:t>
            </a:r>
          </a:p>
        </p:txBody>
      </p:sp>
      <p:cxnSp>
        <p:nvCxnSpPr>
          <p:cNvPr id="8" name="Conector recto 7">
            <a:extLst>
              <a:ext uri="{FF2B5EF4-FFF2-40B4-BE49-F238E27FC236}">
                <a16:creationId xmlns:a16="http://schemas.microsoft.com/office/drawing/2014/main" id="{36644B05-742B-6240-8FB3-6522BCE66381}"/>
              </a:ext>
            </a:extLst>
          </p:cNvPr>
          <p:cNvCxnSpPr/>
          <p:nvPr/>
        </p:nvCxnSpPr>
        <p:spPr>
          <a:xfrm>
            <a:off x="961292" y="3292209"/>
            <a:ext cx="0" cy="152400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9" name="Rectángulo 8">
            <a:extLst>
              <a:ext uri="{FF2B5EF4-FFF2-40B4-BE49-F238E27FC236}">
                <a16:creationId xmlns:a16="http://schemas.microsoft.com/office/drawing/2014/main" id="{2830A656-2AD1-E345-AE9D-F6FE7D097651}"/>
              </a:ext>
            </a:extLst>
          </p:cNvPr>
          <p:cNvSpPr/>
          <p:nvPr/>
        </p:nvSpPr>
        <p:spPr>
          <a:xfrm>
            <a:off x="845684" y="496716"/>
            <a:ext cx="1492716" cy="1569660"/>
          </a:xfrm>
          <a:prstGeom prst="rect">
            <a:avLst/>
          </a:prstGeom>
        </p:spPr>
        <p:txBody>
          <a:bodyPr wrap="none">
            <a:spAutoFit/>
          </a:bodyPr>
          <a:lstStyle/>
          <a:p>
            <a:r>
              <a:rPr lang="es-ES" sz="9600" spc="300" dirty="0">
                <a:solidFill>
                  <a:schemeClr val="tx1">
                    <a:lumMod val="75000"/>
                    <a:lumOff val="25000"/>
                  </a:schemeClr>
                </a:solidFill>
                <a:latin typeface="Oswald" pitchFamily="2" charset="77"/>
                <a:ea typeface="Roboto" panose="02000000000000000000" pitchFamily="2" charset="0"/>
                <a:cs typeface="Roboto" panose="02000000000000000000" pitchFamily="2" charset="0"/>
              </a:rPr>
              <a:t>04</a:t>
            </a:r>
            <a:endParaRPr lang="es-ES" spc="300" dirty="0">
              <a:solidFill>
                <a:schemeClr val="tx1">
                  <a:lumMod val="75000"/>
                  <a:lumOff val="25000"/>
                </a:schemeClr>
              </a:solidFill>
            </a:endParaRPr>
          </a:p>
        </p:txBody>
      </p:sp>
    </p:spTree>
    <p:extLst>
      <p:ext uri="{BB962C8B-B14F-4D97-AF65-F5344CB8AC3E}">
        <p14:creationId xmlns:p14="http://schemas.microsoft.com/office/powerpoint/2010/main" val="34679318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ángulo 28">
            <a:extLst>
              <a:ext uri="{FF2B5EF4-FFF2-40B4-BE49-F238E27FC236}">
                <a16:creationId xmlns:a16="http://schemas.microsoft.com/office/drawing/2014/main" id="{B3BA36DB-8F68-444D-8187-5FD8654367B4}"/>
              </a:ext>
            </a:extLst>
          </p:cNvPr>
          <p:cNvSpPr/>
          <p:nvPr/>
        </p:nvSpPr>
        <p:spPr>
          <a:xfrm>
            <a:off x="0" y="5296406"/>
            <a:ext cx="12192000" cy="157352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2" name="Marcador de texto 1">
            <a:extLst>
              <a:ext uri="{FF2B5EF4-FFF2-40B4-BE49-F238E27FC236}">
                <a16:creationId xmlns:a16="http://schemas.microsoft.com/office/drawing/2014/main" id="{CAA534D9-47C0-D042-9135-4E1F9C55E4D3}"/>
              </a:ext>
            </a:extLst>
          </p:cNvPr>
          <p:cNvSpPr>
            <a:spLocks noGrp="1"/>
          </p:cNvSpPr>
          <p:nvPr>
            <p:ph type="body" sz="quarter" idx="13"/>
          </p:nvPr>
        </p:nvSpPr>
        <p:spPr>
          <a:xfrm>
            <a:off x="845683" y="240918"/>
            <a:ext cx="3890981" cy="365125"/>
          </a:xfrm>
        </p:spPr>
        <p:txBody>
          <a:bodyPr>
            <a:normAutofit/>
          </a:bodyPr>
          <a:lstStyle/>
          <a:p>
            <a:r>
              <a:rPr lang="es-ES" dirty="0"/>
              <a:t>04 RESEARCH AND RESULTS</a:t>
            </a:r>
          </a:p>
        </p:txBody>
      </p:sp>
      <mc:AlternateContent xmlns:mc="http://schemas.openxmlformats.org/markup-compatibility/2006" xmlns:a14="http://schemas.microsoft.com/office/drawing/2010/main">
        <mc:Choice Requires="a14">
          <p:sp>
            <p:nvSpPr>
              <p:cNvPr id="4" name="CuadroTexto 3">
                <a:extLst>
                  <a:ext uri="{FF2B5EF4-FFF2-40B4-BE49-F238E27FC236}">
                    <a16:creationId xmlns:a16="http://schemas.microsoft.com/office/drawing/2014/main" id="{40D3E1EB-B6D1-614C-8CB7-EF867EFC6AFD}"/>
                  </a:ext>
                </a:extLst>
              </p:cNvPr>
              <p:cNvSpPr txBox="1"/>
              <p:nvPr/>
            </p:nvSpPr>
            <p:spPr>
              <a:xfrm>
                <a:off x="552229" y="1427217"/>
                <a:ext cx="4695912" cy="4109330"/>
              </a:xfrm>
              <a:prstGeom prst="rect">
                <a:avLst/>
              </a:prstGeom>
              <a:noFill/>
            </p:spPr>
            <p:txBody>
              <a:bodyPr wrap="square" rtlCol="0">
                <a:spAutoFit/>
              </a:bodyPr>
              <a:lstStyle/>
              <a:p>
                <a:pPr marL="285750" lvl="0" indent="-285750">
                  <a:lnSpc>
                    <a:spcPct val="150000"/>
                  </a:lnSpc>
                  <a:buFont typeface="Arial" panose="020B0604020202020204" pitchFamily="34" charset="0"/>
                  <a:buChar char="•"/>
                </a:pPr>
                <a:r>
                  <a:rPr lang="en-US" sz="1600" dirty="0">
                    <a:solidFill>
                      <a:srgbClr val="000000"/>
                    </a:solidFill>
                  </a:rPr>
                  <a:t>An autoencoder is a neural network that maps an input image </a:t>
                </a:r>
                <a14:m>
                  <m:oMath xmlns:m="http://schemas.openxmlformats.org/officeDocument/2006/math">
                    <m:r>
                      <a:rPr lang="en-US" sz="1600" b="0" i="1" smtClean="0">
                        <a:solidFill>
                          <a:srgbClr val="000000"/>
                        </a:solidFill>
                        <a:latin typeface="Cambria Math" panose="02040503050406030204" pitchFamily="18" charset="0"/>
                      </a:rPr>
                      <m:t>𝑥</m:t>
                    </m:r>
                  </m:oMath>
                </a14:m>
                <a:r>
                  <a:rPr lang="en-US" sz="1600" dirty="0">
                    <a:solidFill>
                      <a:srgbClr val="000000"/>
                    </a:solidFill>
                  </a:rPr>
                  <a:t> to an output image </a:t>
                </a:r>
                <a14:m>
                  <m:oMath xmlns:m="http://schemas.openxmlformats.org/officeDocument/2006/math">
                    <m:sSup>
                      <m:sSupPr>
                        <m:ctrlPr>
                          <a:rPr lang="en-US" sz="1600" i="1" smtClean="0">
                            <a:solidFill>
                              <a:srgbClr val="000000"/>
                            </a:solidFill>
                            <a:latin typeface="Cambria Math" panose="02040503050406030204" pitchFamily="18" charset="0"/>
                          </a:rPr>
                        </m:ctrlPr>
                      </m:sSupPr>
                      <m:e>
                        <m:r>
                          <a:rPr lang="en-US" sz="1600" b="0" i="1" smtClean="0">
                            <a:solidFill>
                              <a:srgbClr val="000000"/>
                            </a:solidFill>
                            <a:latin typeface="Cambria Math" panose="02040503050406030204" pitchFamily="18" charset="0"/>
                          </a:rPr>
                          <m:t>𝑥</m:t>
                        </m:r>
                      </m:e>
                      <m:sup>
                        <m:r>
                          <a:rPr lang="en-US" sz="1600" b="0" i="1" smtClean="0">
                            <a:solidFill>
                              <a:srgbClr val="000000"/>
                            </a:solidFill>
                            <a:latin typeface="Cambria Math" panose="02040503050406030204" pitchFamily="18" charset="0"/>
                          </a:rPr>
                          <m:t>′</m:t>
                        </m:r>
                      </m:sup>
                    </m:sSup>
                  </m:oMath>
                </a14:m>
                <a:r>
                  <a:rPr lang="en-US" sz="1600" dirty="0">
                    <a:solidFill>
                      <a:srgbClr val="000000"/>
                    </a:solidFill>
                  </a:rPr>
                  <a:t>. </a:t>
                </a:r>
              </a:p>
              <a:p>
                <a:pPr marL="285750" lvl="0" indent="-285750">
                  <a:lnSpc>
                    <a:spcPct val="150000"/>
                  </a:lnSpc>
                  <a:buFont typeface="Arial" panose="020B0604020202020204" pitchFamily="34" charset="0"/>
                  <a:buChar char="•"/>
                </a:pPr>
                <a:r>
                  <a:rPr lang="en-US" sz="1600" dirty="0">
                    <a:solidFill>
                      <a:srgbClr val="000000"/>
                    </a:solidFill>
                  </a:rPr>
                  <a:t>It consists of an encoder function and a decoder function each implemented as a multi-layer neural network. </a:t>
                </a:r>
              </a:p>
              <a:p>
                <a:pPr marL="285750" lvl="0" indent="-285750">
                  <a:lnSpc>
                    <a:spcPct val="150000"/>
                  </a:lnSpc>
                  <a:buFont typeface="Arial" panose="020B0604020202020204" pitchFamily="34" charset="0"/>
                  <a:buChar char="•"/>
                </a:pPr>
                <a:r>
                  <a:rPr lang="en-US" sz="1600" dirty="0">
                    <a:solidFill>
                      <a:srgbClr val="000000"/>
                    </a:solidFill>
                  </a:rPr>
                  <a:t>Throughput of the encoder is a low-dimensional latent representation of </a:t>
                </a:r>
                <a14:m>
                  <m:oMath xmlns:m="http://schemas.openxmlformats.org/officeDocument/2006/math">
                    <m:r>
                      <a:rPr lang="en-US" sz="1600" i="1">
                        <a:solidFill>
                          <a:srgbClr val="000000"/>
                        </a:solidFill>
                        <a:latin typeface="Cambria Math" panose="02040503050406030204" pitchFamily="18" charset="0"/>
                      </a:rPr>
                      <m:t>𝑥</m:t>
                    </m:r>
                  </m:oMath>
                </a14:m>
                <a:endParaRPr lang="en-US" sz="1600" dirty="0">
                  <a:solidFill>
                    <a:srgbClr val="000000"/>
                  </a:solidFill>
                </a:endParaRPr>
              </a:p>
              <a:p>
                <a:pPr marL="285750" lvl="0" indent="-285750">
                  <a:lnSpc>
                    <a:spcPct val="150000"/>
                  </a:lnSpc>
                  <a:buFont typeface="Arial" panose="020B0604020202020204" pitchFamily="34" charset="0"/>
                  <a:buChar char="•"/>
                </a:pPr>
                <a:r>
                  <a:rPr lang="en-US" sz="1600" dirty="0">
                    <a:solidFill>
                      <a:srgbClr val="000000"/>
                    </a:solidFill>
                  </a:rPr>
                  <a:t>The autoencoder is trained to minimize the reconstruction error </a:t>
                </a:r>
                <a14:m>
                  <m:oMath xmlns:m="http://schemas.openxmlformats.org/officeDocument/2006/math">
                    <m:r>
                      <a:rPr lang="en-US" sz="1600" b="0" i="1" smtClean="0">
                        <a:solidFill>
                          <a:srgbClr val="000000"/>
                        </a:solidFill>
                        <a:latin typeface="Cambria Math" panose="02040503050406030204" pitchFamily="18" charset="0"/>
                      </a:rPr>
                      <m:t>𝐿</m:t>
                    </m:r>
                    <m:d>
                      <m:dPr>
                        <m:ctrlPr>
                          <a:rPr lang="en-US" sz="1600" b="0" i="1" smtClean="0">
                            <a:solidFill>
                              <a:srgbClr val="000000"/>
                            </a:solidFill>
                            <a:latin typeface="Cambria Math" panose="02040503050406030204" pitchFamily="18" charset="0"/>
                          </a:rPr>
                        </m:ctrlPr>
                      </m:dPr>
                      <m:e>
                        <m:r>
                          <a:rPr lang="en-US" sz="1600" b="0" i="1" smtClean="0">
                            <a:solidFill>
                              <a:srgbClr val="000000"/>
                            </a:solidFill>
                            <a:latin typeface="Cambria Math" panose="02040503050406030204" pitchFamily="18" charset="0"/>
                          </a:rPr>
                          <m:t>𝑥</m:t>
                        </m:r>
                        <m:r>
                          <a:rPr lang="en-US" sz="1600" b="0" i="1" smtClean="0">
                            <a:solidFill>
                              <a:srgbClr val="000000"/>
                            </a:solidFill>
                            <a:latin typeface="Cambria Math" panose="02040503050406030204" pitchFamily="18" charset="0"/>
                          </a:rPr>
                          <m:t>,</m:t>
                        </m:r>
                        <m:sSup>
                          <m:sSupPr>
                            <m:ctrlPr>
                              <a:rPr lang="en-US" sz="1600" i="1">
                                <a:solidFill>
                                  <a:srgbClr val="000000"/>
                                </a:solidFill>
                                <a:latin typeface="Cambria Math" panose="02040503050406030204" pitchFamily="18" charset="0"/>
                              </a:rPr>
                            </m:ctrlPr>
                          </m:sSupPr>
                          <m:e>
                            <m:r>
                              <a:rPr lang="en-US" sz="1600" i="1">
                                <a:solidFill>
                                  <a:srgbClr val="000000"/>
                                </a:solidFill>
                                <a:latin typeface="Cambria Math" panose="02040503050406030204" pitchFamily="18" charset="0"/>
                              </a:rPr>
                              <m:t>𝑥</m:t>
                            </m:r>
                          </m:e>
                          <m:sup>
                            <m:r>
                              <a:rPr lang="en-US" sz="1600" i="1">
                                <a:solidFill>
                                  <a:srgbClr val="000000"/>
                                </a:solidFill>
                                <a:latin typeface="Cambria Math" panose="02040503050406030204" pitchFamily="18" charset="0"/>
                              </a:rPr>
                              <m:t>′</m:t>
                            </m:r>
                          </m:sup>
                        </m:sSup>
                      </m:e>
                    </m:d>
                    <m:r>
                      <a:rPr lang="en-US" sz="1600" b="0" i="1" smtClean="0">
                        <a:solidFill>
                          <a:srgbClr val="000000"/>
                        </a:solidFill>
                        <a:latin typeface="Cambria Math" panose="02040503050406030204" pitchFamily="18" charset="0"/>
                      </a:rPr>
                      <m:t>=</m:t>
                    </m:r>
                    <m:nary>
                      <m:naryPr>
                        <m:chr m:val="∑"/>
                        <m:subHide m:val="on"/>
                        <m:supHide m:val="on"/>
                        <m:ctrlPr>
                          <a:rPr lang="en-US" sz="1600" b="0" i="1" smtClean="0">
                            <a:solidFill>
                              <a:srgbClr val="000000"/>
                            </a:solidFill>
                            <a:latin typeface="Cambria Math" panose="02040503050406030204" pitchFamily="18" charset="0"/>
                          </a:rPr>
                        </m:ctrlPr>
                      </m:naryPr>
                      <m:sub/>
                      <m:sup/>
                      <m:e>
                        <m:r>
                          <a:rPr lang="en-US" sz="1600" b="0" i="1" smtClean="0">
                            <a:solidFill>
                              <a:srgbClr val="000000"/>
                            </a:solidFill>
                            <a:latin typeface="Cambria Math" panose="02040503050406030204" pitchFamily="18" charset="0"/>
                          </a:rPr>
                          <m:t>|</m:t>
                        </m:r>
                        <m:d>
                          <m:dPr>
                            <m:begChr m:val="|"/>
                            <m:endChr m:val="|"/>
                            <m:ctrlPr>
                              <a:rPr lang="en-US" sz="1600" b="0" i="1" smtClean="0">
                                <a:solidFill>
                                  <a:srgbClr val="000000"/>
                                </a:solidFill>
                                <a:latin typeface="Cambria Math" panose="02040503050406030204" pitchFamily="18" charset="0"/>
                              </a:rPr>
                            </m:ctrlPr>
                          </m:dPr>
                          <m:e>
                            <m:r>
                              <a:rPr lang="en-US" sz="1600" b="0" i="1" smtClean="0">
                                <a:solidFill>
                                  <a:srgbClr val="000000"/>
                                </a:solidFill>
                                <a:latin typeface="Cambria Math" panose="02040503050406030204" pitchFamily="18" charset="0"/>
                              </a:rPr>
                              <m:t>𝑥</m:t>
                            </m:r>
                            <m:r>
                              <a:rPr lang="en-US" sz="1600" b="0" i="1" smtClean="0">
                                <a:solidFill>
                                  <a:srgbClr val="000000"/>
                                </a:solidFill>
                                <a:latin typeface="Cambria Math" panose="02040503050406030204" pitchFamily="18" charset="0"/>
                              </a:rPr>
                              <m:t>−</m:t>
                            </m:r>
                            <m:sSup>
                              <m:sSupPr>
                                <m:ctrlPr>
                                  <a:rPr lang="en-US" sz="1600" i="1">
                                    <a:solidFill>
                                      <a:srgbClr val="000000"/>
                                    </a:solidFill>
                                    <a:latin typeface="Cambria Math" panose="02040503050406030204" pitchFamily="18" charset="0"/>
                                  </a:rPr>
                                </m:ctrlPr>
                              </m:sSupPr>
                              <m:e>
                                <m:r>
                                  <a:rPr lang="en-US" sz="1600" i="1">
                                    <a:solidFill>
                                      <a:srgbClr val="000000"/>
                                    </a:solidFill>
                                    <a:latin typeface="Cambria Math" panose="02040503050406030204" pitchFamily="18" charset="0"/>
                                  </a:rPr>
                                  <m:t>𝑥</m:t>
                                </m:r>
                              </m:e>
                              <m:sup>
                                <m:r>
                                  <a:rPr lang="en-US" sz="1600" i="1">
                                    <a:solidFill>
                                      <a:srgbClr val="000000"/>
                                    </a:solidFill>
                                    <a:latin typeface="Cambria Math" panose="02040503050406030204" pitchFamily="18" charset="0"/>
                                  </a:rPr>
                                  <m:t>′</m:t>
                                </m:r>
                              </m:sup>
                            </m:sSup>
                          </m:e>
                        </m:d>
                        <m:r>
                          <a:rPr lang="en-US" sz="1600" b="0" i="1" smtClean="0">
                            <a:solidFill>
                              <a:srgbClr val="000000"/>
                            </a:solidFill>
                            <a:latin typeface="Cambria Math" panose="02040503050406030204" pitchFamily="18" charset="0"/>
                          </a:rPr>
                          <m:t>|</m:t>
                        </m:r>
                      </m:e>
                    </m:nary>
                  </m:oMath>
                </a14:m>
                <a:endParaRPr lang="en-US" sz="1600" b="0" dirty="0">
                  <a:solidFill>
                    <a:srgbClr val="000000"/>
                  </a:solidFill>
                </a:endParaRPr>
              </a:p>
              <a:p>
                <a:pPr lvl="0">
                  <a:lnSpc>
                    <a:spcPct val="150000"/>
                  </a:lnSpc>
                </a:pPr>
                <a:endParaRPr kumimoji="0" lang="en-US" sz="1600" b="0" i="0" u="none" strike="noStrike" kern="1200" cap="none" spc="0" normalizeH="0" baseline="0" noProof="0" dirty="0">
                  <a:ln>
                    <a:noFill/>
                  </a:ln>
                  <a:solidFill>
                    <a:srgbClr val="000000"/>
                  </a:solidFill>
                  <a:effectLst/>
                  <a:uLnTx/>
                  <a:uFillTx/>
                  <a:latin typeface="Arial" panose="020B0604020202020204"/>
                  <a:ea typeface="+mn-ea"/>
                  <a:cs typeface="+mn-cs"/>
                </a:endParaRPr>
              </a:p>
              <a:p>
                <a:pPr lvl="0">
                  <a:lnSpc>
                    <a:spcPct val="150000"/>
                  </a:lnSpc>
                </a:pPr>
                <a:endParaRPr lang="en-US" sz="1600" dirty="0">
                  <a:solidFill>
                    <a:srgbClr val="000000"/>
                  </a:solidFill>
                  <a:latin typeface="Arial" panose="020B0604020202020204"/>
                </a:endParaRPr>
              </a:p>
            </p:txBody>
          </p:sp>
        </mc:Choice>
        <mc:Fallback xmlns="">
          <p:sp>
            <p:nvSpPr>
              <p:cNvPr id="4" name="CuadroTexto 3">
                <a:extLst>
                  <a:ext uri="{FF2B5EF4-FFF2-40B4-BE49-F238E27FC236}">
                    <a16:creationId xmlns:a16="http://schemas.microsoft.com/office/drawing/2014/main" id="{40D3E1EB-B6D1-614C-8CB7-EF867EFC6AFD}"/>
                  </a:ext>
                </a:extLst>
              </p:cNvPr>
              <p:cNvSpPr txBox="1">
                <a:spLocks noRot="1" noChangeAspect="1" noMove="1" noResize="1" noEditPoints="1" noAdjustHandles="1" noChangeArrowheads="1" noChangeShapeType="1" noTextEdit="1"/>
              </p:cNvSpPr>
              <p:nvPr/>
            </p:nvSpPr>
            <p:spPr>
              <a:xfrm>
                <a:off x="552229" y="1427217"/>
                <a:ext cx="4695912" cy="4109330"/>
              </a:xfrm>
              <a:prstGeom prst="rect">
                <a:avLst/>
              </a:prstGeom>
              <a:blipFill>
                <a:blip r:embed="rId2"/>
                <a:stretch>
                  <a:fillRect l="-519" r="-260"/>
                </a:stretch>
              </a:blipFill>
            </p:spPr>
            <p:txBody>
              <a:bodyPr/>
              <a:lstStyle/>
              <a:p>
                <a:r>
                  <a:rPr lang="en-US">
                    <a:noFill/>
                  </a:rPr>
                  <a:t> </a:t>
                </a:r>
              </a:p>
            </p:txBody>
          </p:sp>
        </mc:Fallback>
      </mc:AlternateContent>
      <p:sp>
        <p:nvSpPr>
          <p:cNvPr id="6" name="CuadroTexto 2">
            <a:extLst>
              <a:ext uri="{FF2B5EF4-FFF2-40B4-BE49-F238E27FC236}">
                <a16:creationId xmlns:a16="http://schemas.microsoft.com/office/drawing/2014/main" id="{69892E2E-202F-4D1F-90B6-1A2BB1F6D1A8}"/>
              </a:ext>
            </a:extLst>
          </p:cNvPr>
          <p:cNvSpPr txBox="1"/>
          <p:nvPr/>
        </p:nvSpPr>
        <p:spPr>
          <a:xfrm>
            <a:off x="845684" y="721288"/>
            <a:ext cx="7358158" cy="461665"/>
          </a:xfrm>
          <a:prstGeom prst="rect">
            <a:avLst/>
          </a:prstGeom>
          <a:noFill/>
        </p:spPr>
        <p:txBody>
          <a:bodyPr wrap="square" rtlCol="0">
            <a:spAutoFit/>
          </a:bodyPr>
          <a:lstStyle/>
          <a:p>
            <a:r>
              <a:rPr lang="es-ES" sz="2400" spc="300" dirty="0">
                <a:solidFill>
                  <a:schemeClr val="tx1">
                    <a:lumMod val="95000"/>
                    <a:lumOff val="5000"/>
                  </a:schemeClr>
                </a:solidFill>
                <a:latin typeface="Oswald" pitchFamily="2" charset="77"/>
                <a:ea typeface="Roboto" panose="02000000000000000000" pitchFamily="2" charset="0"/>
                <a:cs typeface="Roboto" panose="02000000000000000000" pitchFamily="2" charset="0"/>
              </a:rPr>
              <a:t>4.1. </a:t>
            </a:r>
            <a:r>
              <a:rPr lang="es-ES" sz="2400" spc="300" dirty="0" err="1">
                <a:solidFill>
                  <a:schemeClr val="tx1">
                    <a:lumMod val="95000"/>
                    <a:lumOff val="5000"/>
                  </a:schemeClr>
                </a:solidFill>
                <a:latin typeface="Oswald" pitchFamily="2" charset="77"/>
                <a:ea typeface="Roboto" panose="02000000000000000000" pitchFamily="2" charset="0"/>
                <a:cs typeface="Roboto" panose="02000000000000000000" pitchFamily="2" charset="0"/>
              </a:rPr>
              <a:t>Anomaly</a:t>
            </a:r>
            <a:r>
              <a:rPr lang="es-ES" sz="2400" spc="300" dirty="0">
                <a:solidFill>
                  <a:schemeClr val="tx1">
                    <a:lumMod val="95000"/>
                    <a:lumOff val="5000"/>
                  </a:schemeClr>
                </a:solidFill>
                <a:latin typeface="Oswald" pitchFamily="2" charset="77"/>
                <a:ea typeface="Roboto" panose="02000000000000000000" pitchFamily="2" charset="0"/>
                <a:cs typeface="Roboto" panose="02000000000000000000" pitchFamily="2" charset="0"/>
              </a:rPr>
              <a:t> </a:t>
            </a:r>
            <a:r>
              <a:rPr lang="es-ES" sz="2400" spc="300" dirty="0" err="1">
                <a:solidFill>
                  <a:schemeClr val="tx1">
                    <a:lumMod val="95000"/>
                    <a:lumOff val="5000"/>
                  </a:schemeClr>
                </a:solidFill>
                <a:latin typeface="Oswald" pitchFamily="2" charset="77"/>
                <a:ea typeface="Roboto" panose="02000000000000000000" pitchFamily="2" charset="0"/>
                <a:cs typeface="Roboto" panose="02000000000000000000" pitchFamily="2" charset="0"/>
              </a:rPr>
              <a:t>detection</a:t>
            </a:r>
            <a:r>
              <a:rPr lang="es-ES" sz="2400" spc="300" dirty="0">
                <a:solidFill>
                  <a:schemeClr val="tx1">
                    <a:lumMod val="95000"/>
                    <a:lumOff val="5000"/>
                  </a:schemeClr>
                </a:solidFill>
                <a:latin typeface="Oswald" pitchFamily="2" charset="77"/>
                <a:ea typeface="Roboto" panose="02000000000000000000" pitchFamily="2" charset="0"/>
                <a:cs typeface="Roboto" panose="02000000000000000000" pitchFamily="2" charset="0"/>
              </a:rPr>
              <a:t> </a:t>
            </a:r>
            <a:r>
              <a:rPr lang="es-ES" sz="2400" spc="300" dirty="0" err="1">
                <a:solidFill>
                  <a:schemeClr val="tx1">
                    <a:lumMod val="95000"/>
                    <a:lumOff val="5000"/>
                  </a:schemeClr>
                </a:solidFill>
                <a:latin typeface="Oswald" pitchFamily="2" charset="77"/>
                <a:ea typeface="Roboto" panose="02000000000000000000" pitchFamily="2" charset="0"/>
                <a:cs typeface="Roboto" panose="02000000000000000000" pitchFamily="2" charset="0"/>
              </a:rPr>
              <a:t>using</a:t>
            </a:r>
            <a:r>
              <a:rPr lang="es-ES" sz="2400" spc="300" dirty="0">
                <a:solidFill>
                  <a:schemeClr val="tx1">
                    <a:lumMod val="95000"/>
                    <a:lumOff val="5000"/>
                  </a:schemeClr>
                </a:solidFill>
                <a:latin typeface="Oswald" pitchFamily="2" charset="77"/>
                <a:ea typeface="Roboto" panose="02000000000000000000" pitchFamily="2" charset="0"/>
                <a:cs typeface="Roboto" panose="02000000000000000000" pitchFamily="2" charset="0"/>
              </a:rPr>
              <a:t> </a:t>
            </a:r>
            <a:r>
              <a:rPr lang="es-ES" sz="2400" spc="300" dirty="0" err="1">
                <a:solidFill>
                  <a:schemeClr val="tx1">
                    <a:lumMod val="95000"/>
                    <a:lumOff val="5000"/>
                  </a:schemeClr>
                </a:solidFill>
                <a:latin typeface="Oswald" pitchFamily="2" charset="77"/>
                <a:ea typeface="Roboto" panose="02000000000000000000" pitchFamily="2" charset="0"/>
                <a:cs typeface="Roboto" panose="02000000000000000000" pitchFamily="2" charset="0"/>
              </a:rPr>
              <a:t>Autoencoders</a:t>
            </a:r>
            <a:r>
              <a:rPr lang="es-ES" sz="2400" spc="300" dirty="0">
                <a:solidFill>
                  <a:schemeClr val="tx1">
                    <a:lumMod val="95000"/>
                    <a:lumOff val="5000"/>
                  </a:schemeClr>
                </a:solidFill>
                <a:latin typeface="Oswald" pitchFamily="2" charset="77"/>
                <a:ea typeface="Roboto" panose="02000000000000000000" pitchFamily="2" charset="0"/>
                <a:cs typeface="Roboto" panose="02000000000000000000" pitchFamily="2" charset="0"/>
              </a:rPr>
              <a:t> </a:t>
            </a:r>
          </a:p>
        </p:txBody>
      </p:sp>
      <p:pic>
        <p:nvPicPr>
          <p:cNvPr id="3" name="Picture 2">
            <a:extLst>
              <a:ext uri="{FF2B5EF4-FFF2-40B4-BE49-F238E27FC236}">
                <a16:creationId xmlns:a16="http://schemas.microsoft.com/office/drawing/2014/main" id="{47358CB2-5EBA-4500-AE73-E226423B2B4E}"/>
              </a:ext>
            </a:extLst>
          </p:cNvPr>
          <p:cNvPicPr>
            <a:picLocks noChangeAspect="1"/>
          </p:cNvPicPr>
          <p:nvPr/>
        </p:nvPicPr>
        <p:blipFill>
          <a:blip r:embed="rId3"/>
          <a:stretch>
            <a:fillRect/>
          </a:stretch>
        </p:blipFill>
        <p:spPr>
          <a:xfrm>
            <a:off x="5679582" y="1349944"/>
            <a:ext cx="6216203" cy="2580310"/>
          </a:xfrm>
          <a:prstGeom prst="rect">
            <a:avLst/>
          </a:prstGeom>
        </p:spPr>
      </p:pic>
      <p:sp>
        <p:nvSpPr>
          <p:cNvPr id="5" name="TextBox 4">
            <a:extLst>
              <a:ext uri="{FF2B5EF4-FFF2-40B4-BE49-F238E27FC236}">
                <a16:creationId xmlns:a16="http://schemas.microsoft.com/office/drawing/2014/main" id="{43085ED2-0961-4529-8149-93B98D1E7D9D}"/>
              </a:ext>
            </a:extLst>
          </p:cNvPr>
          <p:cNvSpPr txBox="1"/>
          <p:nvPr/>
        </p:nvSpPr>
        <p:spPr>
          <a:xfrm>
            <a:off x="120788" y="5430783"/>
            <a:ext cx="11540210" cy="1569660"/>
          </a:xfrm>
          <a:prstGeom prst="rect">
            <a:avLst/>
          </a:prstGeom>
          <a:noFill/>
        </p:spPr>
        <p:txBody>
          <a:bodyPr wrap="none" rtlCol="0">
            <a:spAutoFit/>
          </a:bodyPr>
          <a:lstStyle/>
          <a:p>
            <a:pPr marL="285750" indent="-285750">
              <a:buFont typeface="Arial" panose="020B0604020202020204" pitchFamily="34" charset="0"/>
              <a:buChar char="•"/>
            </a:pPr>
            <a:r>
              <a:rPr lang="en-US" sz="1600" dirty="0">
                <a:solidFill>
                  <a:srgbClr val="000000"/>
                </a:solidFill>
              </a:rPr>
              <a:t>healthy images used for training,  so AE assumes that all images gave the same distribution in latent space and the same </a:t>
            </a:r>
          </a:p>
          <a:p>
            <a:r>
              <a:rPr lang="en-US" sz="1600" dirty="0">
                <a:solidFill>
                  <a:srgbClr val="000000"/>
                </a:solidFill>
              </a:rPr>
              <a:t>reconstruction loss.</a:t>
            </a:r>
          </a:p>
          <a:p>
            <a:pPr marL="285750" indent="-285750">
              <a:buFont typeface="Arial" panose="020B0604020202020204" pitchFamily="34" charset="0"/>
              <a:buChar char="•"/>
            </a:pPr>
            <a:r>
              <a:rPr lang="en-US" sz="1600" dirty="0">
                <a:solidFill>
                  <a:srgbClr val="000000"/>
                </a:solidFill>
              </a:rPr>
              <a:t>In anomaly detection AE produces different latent distributions and higher reconstruction error.</a:t>
            </a:r>
          </a:p>
          <a:p>
            <a:pPr marL="285750" indent="-285750">
              <a:buFont typeface="Arial" panose="020B0604020202020204" pitchFamily="34" charset="0"/>
              <a:buChar char="•"/>
            </a:pPr>
            <a:r>
              <a:rPr lang="en-US" sz="1600" dirty="0">
                <a:solidFill>
                  <a:srgbClr val="000000"/>
                </a:solidFill>
              </a:rPr>
              <a:t>In our experiments, as </a:t>
            </a:r>
            <a:r>
              <a:rPr lang="en-US" sz="1600" b="1" dirty="0">
                <a:solidFill>
                  <a:schemeClr val="accent1"/>
                </a:solidFill>
                <a:highlight>
                  <a:srgbClr val="000000"/>
                </a:highlight>
              </a:rPr>
              <a:t>anomaly score A(x), </a:t>
            </a:r>
            <a:r>
              <a:rPr lang="en-US" sz="1600" dirty="0">
                <a:solidFill>
                  <a:srgbClr val="000000"/>
                </a:solidFill>
              </a:rPr>
              <a:t>we have utilized </a:t>
            </a:r>
            <a:r>
              <a:rPr lang="en-US" sz="1600" b="1" dirty="0">
                <a:solidFill>
                  <a:schemeClr val="accent1"/>
                </a:solidFill>
                <a:highlight>
                  <a:srgbClr val="000000"/>
                </a:highlight>
              </a:rPr>
              <a:t>reconstruction error </a:t>
            </a:r>
            <a:r>
              <a:rPr lang="en-US" sz="1600" dirty="0">
                <a:solidFill>
                  <a:srgbClr val="000000"/>
                </a:solidFill>
              </a:rPr>
              <a:t>and </a:t>
            </a:r>
            <a:r>
              <a:rPr lang="en-US" sz="1600" b="1" dirty="0" err="1">
                <a:solidFill>
                  <a:schemeClr val="accent1"/>
                </a:solidFill>
                <a:highlight>
                  <a:srgbClr val="000000"/>
                </a:highlight>
              </a:rPr>
              <a:t>kde</a:t>
            </a:r>
            <a:r>
              <a:rPr lang="en-US" sz="1600" b="1" dirty="0">
                <a:solidFill>
                  <a:schemeClr val="accent1"/>
                </a:solidFill>
                <a:highlight>
                  <a:srgbClr val="000000"/>
                </a:highlight>
              </a:rPr>
              <a:t>(kernel density estimation) </a:t>
            </a:r>
          </a:p>
          <a:p>
            <a:pPr marL="285750" indent="-285750">
              <a:buFont typeface="Arial" panose="020B0604020202020204" pitchFamily="34" charset="0"/>
              <a:buChar char="•"/>
            </a:pPr>
            <a:endParaRPr lang="en-US" sz="1600" b="1" dirty="0">
              <a:solidFill>
                <a:schemeClr val="accent1"/>
              </a:solidFill>
              <a:highlight>
                <a:srgbClr val="000000"/>
              </a:highlight>
            </a:endParaRPr>
          </a:p>
          <a:p>
            <a:pPr marL="285750" indent="-285750">
              <a:buFont typeface="Arial" panose="020B0604020202020204" pitchFamily="34" charset="0"/>
              <a:buChar char="•"/>
            </a:pPr>
            <a:endParaRPr lang="en-US" sz="1600" dirty="0">
              <a:solidFill>
                <a:srgbClr val="000000"/>
              </a:solidFill>
            </a:endParaRPr>
          </a:p>
        </p:txBody>
      </p:sp>
    </p:spTree>
    <p:extLst>
      <p:ext uri="{BB962C8B-B14F-4D97-AF65-F5344CB8AC3E}">
        <p14:creationId xmlns:p14="http://schemas.microsoft.com/office/powerpoint/2010/main" val="32327526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CuadroTexto 3">
                <a:extLst>
                  <a:ext uri="{FF2B5EF4-FFF2-40B4-BE49-F238E27FC236}">
                    <a16:creationId xmlns:a16="http://schemas.microsoft.com/office/drawing/2014/main" id="{EFDDBEA9-1505-5940-9E3E-E9F6618242CD}"/>
                  </a:ext>
                </a:extLst>
              </p:cNvPr>
              <p:cNvSpPr txBox="1"/>
              <p:nvPr/>
            </p:nvSpPr>
            <p:spPr>
              <a:xfrm>
                <a:off x="620836" y="2220041"/>
                <a:ext cx="4807609" cy="4107150"/>
              </a:xfrm>
              <a:prstGeom prst="rect">
                <a:avLst/>
              </a:prstGeom>
              <a:noFill/>
            </p:spPr>
            <p:txBody>
              <a:bodyPr wrap="square" rtlCol="0">
                <a:spAutoFit/>
              </a:bodyPr>
              <a:lstStyle/>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Arial" panose="020B0604020202020204"/>
                  </a:rPr>
                  <a:t>We have trained the normal and convolutional Autoencoder with </a:t>
                </a:r>
                <a14:m>
                  <m:oMath xmlns:m="http://schemas.openxmlformats.org/officeDocument/2006/math">
                    <m:sSub>
                      <m:sSubPr>
                        <m:ctrlPr>
                          <a:rPr kumimoji="0" lang="en-US" sz="1400" b="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kumimoji="0" lang="en-US" sz="1400" b="0" i="1" u="none" strike="noStrike" kern="1200" cap="none" spc="0" normalizeH="0" baseline="0" noProof="0" smtClean="0">
                            <a:ln>
                              <a:noFill/>
                            </a:ln>
                            <a:solidFill>
                              <a:srgbClr val="000000"/>
                            </a:solidFill>
                            <a:effectLst/>
                            <a:uLnTx/>
                            <a:uFillTx/>
                            <a:latin typeface="Cambria Math" panose="02040503050406030204" pitchFamily="18" charset="0"/>
                          </a:rPr>
                          <m:t>𝑥</m:t>
                        </m:r>
                      </m:e>
                      <m:sub>
                        <m:r>
                          <a:rPr kumimoji="0" lang="en-US" sz="1400" b="0" i="1" u="none" strike="noStrike" kern="1200" cap="none" spc="0" normalizeH="0" baseline="0" noProof="0" smtClean="0">
                            <a:ln>
                              <a:noFill/>
                            </a:ln>
                            <a:solidFill>
                              <a:srgbClr val="000000"/>
                            </a:solidFill>
                            <a:effectLst/>
                            <a:uLnTx/>
                            <a:uFillTx/>
                            <a:latin typeface="Cambria Math" panose="02040503050406030204" pitchFamily="18" charset="0"/>
                          </a:rPr>
                          <m:t>𝑡𝑟𝑎𝑖𝑛</m:t>
                        </m:r>
                      </m:sub>
                    </m:sSub>
                    <m:r>
                      <a:rPr kumimoji="0" lang="en-US" sz="1400" b="0" i="0" u="none" strike="noStrike" kern="1200" cap="none" spc="0" normalizeH="0" baseline="0" noProof="0" smtClean="0">
                        <a:ln>
                          <a:noFill/>
                        </a:ln>
                        <a:solidFill>
                          <a:srgbClr val="000000"/>
                        </a:solidFill>
                        <a:effectLst/>
                        <a:uLnTx/>
                        <a:uFillTx/>
                        <a:latin typeface="Cambria Math" panose="02040503050406030204" pitchFamily="18" charset="0"/>
                      </a:rPr>
                      <m:t> </m:t>
                    </m:r>
                  </m:oMath>
                </a14:m>
                <a:r>
                  <a:rPr kumimoji="0" lang="es-ES" sz="1400" b="0" i="0" u="none" strike="noStrike" kern="1200" cap="none" spc="0" normalizeH="0" baseline="0" noProof="0" dirty="0">
                    <a:ln>
                      <a:noFill/>
                    </a:ln>
                    <a:solidFill>
                      <a:srgbClr val="000000"/>
                    </a:solidFill>
                    <a:effectLst/>
                    <a:uLnTx/>
                    <a:uFillTx/>
                    <a:latin typeface="Arial" panose="020B0604020202020204"/>
                  </a:rPr>
                  <a:t>data.</a:t>
                </a:r>
              </a:p>
              <a:p>
                <a:pPr marL="285750" lvl="0" indent="-285750">
                  <a:lnSpc>
                    <a:spcPct val="150000"/>
                  </a:lnSpc>
                  <a:buFont typeface="Arial" panose="020B0604020202020204" pitchFamily="34" charset="0"/>
                  <a:buChar char="•"/>
                </a:pPr>
                <a:r>
                  <a:rPr kumimoji="0" lang="es-ES" sz="1400" b="0" i="0" u="none" strike="noStrike" kern="1200" cap="none" spc="0" normalizeH="0" baseline="0" noProof="0" dirty="0" err="1">
                    <a:ln>
                      <a:noFill/>
                    </a:ln>
                    <a:solidFill>
                      <a:srgbClr val="000000"/>
                    </a:solidFill>
                    <a:effectLst/>
                    <a:uLnTx/>
                    <a:uFillTx/>
                    <a:latin typeface="Arial" panose="020B0604020202020204"/>
                  </a:rPr>
                  <a:t>For</a:t>
                </a:r>
                <a:r>
                  <a:rPr kumimoji="0" lang="es-ES" sz="1400" b="0" i="0" u="none" strike="noStrike" kern="1200" cap="none" spc="0" normalizeH="0" baseline="0" noProof="0" dirty="0">
                    <a:ln>
                      <a:noFill/>
                    </a:ln>
                    <a:solidFill>
                      <a:srgbClr val="000000"/>
                    </a:solidFill>
                    <a:effectLst/>
                    <a:uLnTx/>
                    <a:uFillTx/>
                    <a:latin typeface="Arial" panose="020B0604020202020204"/>
                  </a:rPr>
                  <a:t> </a:t>
                </a:r>
                <a:r>
                  <a:rPr kumimoji="0" lang="es-ES" sz="1400" b="0" i="0" u="none" strike="noStrike" kern="1200" cap="none" spc="0" normalizeH="0" baseline="0" noProof="0" dirty="0" err="1">
                    <a:ln>
                      <a:noFill/>
                    </a:ln>
                    <a:solidFill>
                      <a:srgbClr val="000000"/>
                    </a:solidFill>
                    <a:effectLst/>
                    <a:uLnTx/>
                    <a:uFillTx/>
                    <a:latin typeface="Arial" panose="020B0604020202020204"/>
                  </a:rPr>
                  <a:t>anomaly</a:t>
                </a:r>
                <a:r>
                  <a:rPr kumimoji="0" lang="es-ES" sz="1400" b="0" i="0" u="none" strike="noStrike" kern="1200" cap="none" spc="0" normalizeH="0" baseline="0" noProof="0" dirty="0">
                    <a:ln>
                      <a:noFill/>
                    </a:ln>
                    <a:solidFill>
                      <a:srgbClr val="000000"/>
                    </a:solidFill>
                    <a:effectLst/>
                    <a:uLnTx/>
                    <a:uFillTx/>
                    <a:latin typeface="Arial" panose="020B0604020202020204"/>
                  </a:rPr>
                  <a:t> </a:t>
                </a:r>
                <a:r>
                  <a:rPr kumimoji="0" lang="es-ES" sz="1400" b="0" i="0" u="none" strike="noStrike" kern="1200" cap="none" spc="0" normalizeH="0" baseline="0" noProof="0" dirty="0" err="1">
                    <a:ln>
                      <a:noFill/>
                    </a:ln>
                    <a:solidFill>
                      <a:srgbClr val="000000"/>
                    </a:solidFill>
                    <a:effectLst/>
                    <a:uLnTx/>
                    <a:uFillTx/>
                    <a:latin typeface="Arial" panose="020B0604020202020204"/>
                  </a:rPr>
                  <a:t>detection</a:t>
                </a:r>
                <a:r>
                  <a:rPr kumimoji="0" lang="es-ES" sz="1400" b="0" i="0" u="none" strike="noStrike" kern="1200" cap="none" spc="0" normalizeH="0" baseline="0" noProof="0" dirty="0">
                    <a:ln>
                      <a:noFill/>
                    </a:ln>
                    <a:solidFill>
                      <a:srgbClr val="000000"/>
                    </a:solidFill>
                    <a:effectLst/>
                    <a:uLnTx/>
                    <a:uFillTx/>
                    <a:latin typeface="Arial" panose="020B0604020202020204"/>
                  </a:rPr>
                  <a:t> </a:t>
                </a:r>
                <a:r>
                  <a:rPr kumimoji="0" lang="es-ES" sz="1400" b="0" i="0" u="none" strike="noStrike" kern="1200" cap="none" spc="0" normalizeH="0" baseline="0" noProof="0" dirty="0" err="1">
                    <a:ln>
                      <a:noFill/>
                    </a:ln>
                    <a:solidFill>
                      <a:srgbClr val="000000"/>
                    </a:solidFill>
                    <a:effectLst/>
                    <a:uLnTx/>
                    <a:uFillTx/>
                    <a:latin typeface="Arial" panose="020B0604020202020204"/>
                  </a:rPr>
                  <a:t>we</a:t>
                </a:r>
                <a:r>
                  <a:rPr kumimoji="0" lang="es-ES" sz="1400" b="0" i="0" u="none" strike="noStrike" kern="1200" cap="none" spc="0" normalizeH="0" baseline="0" noProof="0" dirty="0">
                    <a:ln>
                      <a:noFill/>
                    </a:ln>
                    <a:solidFill>
                      <a:srgbClr val="000000"/>
                    </a:solidFill>
                    <a:effectLst/>
                    <a:uLnTx/>
                    <a:uFillTx/>
                    <a:latin typeface="Arial" panose="020B0604020202020204"/>
                  </a:rPr>
                  <a:t> </a:t>
                </a:r>
                <a:r>
                  <a:rPr kumimoji="0" lang="es-ES" sz="1400" b="0" i="0" u="none" strike="noStrike" kern="1200" cap="none" spc="0" normalizeH="0" baseline="0" noProof="0" dirty="0" err="1">
                    <a:ln>
                      <a:noFill/>
                    </a:ln>
                    <a:solidFill>
                      <a:srgbClr val="000000"/>
                    </a:solidFill>
                    <a:effectLst/>
                    <a:uLnTx/>
                    <a:uFillTx/>
                    <a:latin typeface="Arial" panose="020B0604020202020204"/>
                  </a:rPr>
                  <a:t>used</a:t>
                </a:r>
                <a:r>
                  <a:rPr kumimoji="0" lang="es-ES" sz="1400" b="0" i="0" u="none" strike="noStrike" kern="1200" cap="none" spc="0" normalizeH="0" baseline="0" noProof="0" dirty="0">
                    <a:ln>
                      <a:noFill/>
                    </a:ln>
                    <a:solidFill>
                      <a:srgbClr val="000000"/>
                    </a:solidFill>
                    <a:effectLst/>
                    <a:uLnTx/>
                    <a:uFillTx/>
                    <a:latin typeface="Arial" panose="020B0604020202020204"/>
                  </a:rPr>
                  <a:t> test data (a </a:t>
                </a:r>
                <a:r>
                  <a:rPr kumimoji="0" lang="es-ES" sz="1400" b="0" i="0" u="none" strike="noStrike" kern="1200" cap="none" spc="0" normalizeH="0" baseline="0" noProof="0" dirty="0" err="1">
                    <a:ln>
                      <a:noFill/>
                    </a:ln>
                    <a:solidFill>
                      <a:srgbClr val="000000"/>
                    </a:solidFill>
                    <a:effectLst/>
                    <a:uLnTx/>
                    <a:uFillTx/>
                    <a:latin typeface="Arial" panose="020B0604020202020204"/>
                  </a:rPr>
                  <a:t>combination</a:t>
                </a:r>
                <a:r>
                  <a:rPr kumimoji="0" lang="es-ES" sz="1400" b="0" i="0" u="none" strike="noStrike" kern="1200" cap="none" spc="0" normalizeH="0" baseline="0" noProof="0" dirty="0">
                    <a:ln>
                      <a:noFill/>
                    </a:ln>
                    <a:solidFill>
                      <a:srgbClr val="000000"/>
                    </a:solidFill>
                    <a:effectLst/>
                    <a:uLnTx/>
                    <a:uFillTx/>
                    <a:latin typeface="Arial" panose="020B0604020202020204"/>
                  </a:rPr>
                  <a:t> </a:t>
                </a:r>
                <a:r>
                  <a:rPr kumimoji="0" lang="es-ES" sz="1400" b="0" i="0" u="none" strike="noStrike" kern="1200" cap="none" spc="0" normalizeH="0" baseline="0" noProof="0" dirty="0" err="1">
                    <a:ln>
                      <a:noFill/>
                    </a:ln>
                    <a:solidFill>
                      <a:srgbClr val="000000"/>
                    </a:solidFill>
                    <a:effectLst/>
                    <a:uLnTx/>
                    <a:uFillTx/>
                    <a:latin typeface="Arial" panose="020B0604020202020204"/>
                  </a:rPr>
                  <a:t>of</a:t>
                </a:r>
                <a:r>
                  <a:rPr kumimoji="0" lang="es-ES" sz="1400" b="0" i="0" u="none" strike="noStrike" kern="1200" cap="none" spc="0" normalizeH="0" baseline="0" noProof="0" dirty="0">
                    <a:ln>
                      <a:noFill/>
                    </a:ln>
                    <a:solidFill>
                      <a:srgbClr val="000000"/>
                    </a:solidFill>
                    <a:effectLst/>
                    <a:uLnTx/>
                    <a:uFillTx/>
                    <a:latin typeface="Arial" panose="020B0604020202020204"/>
                  </a:rPr>
                  <a:t> </a:t>
                </a:r>
                <a:r>
                  <a:rPr kumimoji="0" lang="es-ES" sz="1400" b="0" i="0" u="none" strike="noStrike" kern="1200" cap="none" spc="0" normalizeH="0" baseline="0" noProof="0" dirty="0" err="1">
                    <a:ln>
                      <a:noFill/>
                    </a:ln>
                    <a:solidFill>
                      <a:srgbClr val="000000"/>
                    </a:solidFill>
                    <a:effectLst/>
                    <a:uLnTx/>
                    <a:uFillTx/>
                    <a:latin typeface="Arial" panose="020B0604020202020204"/>
                  </a:rPr>
                  <a:t>faulty</a:t>
                </a:r>
                <a:r>
                  <a:rPr kumimoji="0" lang="es-ES" sz="1400" b="0" i="0" u="none" strike="noStrike" kern="1200" cap="none" spc="0" normalizeH="0" baseline="0" noProof="0" dirty="0">
                    <a:ln>
                      <a:noFill/>
                    </a:ln>
                    <a:solidFill>
                      <a:srgbClr val="000000"/>
                    </a:solidFill>
                    <a:effectLst/>
                    <a:uLnTx/>
                    <a:uFillTx/>
                    <a:latin typeface="Arial" panose="020B0604020202020204"/>
                  </a:rPr>
                  <a:t> and </a:t>
                </a:r>
                <a:r>
                  <a:rPr kumimoji="0" lang="es-ES" sz="1400" b="0" i="0" u="none" strike="noStrike" kern="1200" cap="none" spc="0" normalizeH="0" baseline="0" noProof="0" dirty="0" err="1">
                    <a:ln>
                      <a:noFill/>
                    </a:ln>
                    <a:solidFill>
                      <a:srgbClr val="000000"/>
                    </a:solidFill>
                    <a:effectLst/>
                    <a:uLnTx/>
                    <a:uFillTx/>
                    <a:latin typeface="Arial" panose="020B0604020202020204"/>
                  </a:rPr>
                  <a:t>healthy</a:t>
                </a:r>
                <a:r>
                  <a:rPr kumimoji="0" lang="es-ES" sz="1400" b="0" i="0" u="none" strike="noStrike" kern="1200" cap="none" spc="0" normalizeH="0" baseline="0" noProof="0" dirty="0">
                    <a:ln>
                      <a:noFill/>
                    </a:ln>
                    <a:solidFill>
                      <a:srgbClr val="000000"/>
                    </a:solidFill>
                    <a:effectLst/>
                    <a:uLnTx/>
                    <a:uFillTx/>
                    <a:latin typeface="Arial" panose="020B0604020202020204"/>
                  </a:rPr>
                  <a:t> </a:t>
                </a:r>
                <a:r>
                  <a:rPr kumimoji="0" lang="es-ES" sz="1400" b="0" i="0" u="none" strike="noStrike" kern="1200" cap="none" spc="0" normalizeH="0" baseline="0" noProof="0" dirty="0" err="1">
                    <a:ln>
                      <a:noFill/>
                    </a:ln>
                    <a:solidFill>
                      <a:srgbClr val="000000"/>
                    </a:solidFill>
                    <a:effectLst/>
                    <a:uLnTx/>
                    <a:uFillTx/>
                    <a:latin typeface="Arial" panose="020B0604020202020204"/>
                  </a:rPr>
                  <a:t>images</a:t>
                </a:r>
                <a:r>
                  <a:rPr kumimoji="0" lang="es-ES" sz="1400" b="0" i="0" u="none" strike="noStrike" kern="1200" cap="none" spc="0" normalizeH="0" baseline="0" noProof="0" dirty="0">
                    <a:ln>
                      <a:noFill/>
                    </a:ln>
                    <a:solidFill>
                      <a:srgbClr val="000000"/>
                    </a:solidFill>
                    <a:effectLst/>
                    <a:uLnTx/>
                    <a:uFillTx/>
                    <a:latin typeface="Arial" panose="020B0604020202020204"/>
                  </a:rPr>
                  <a:t>) and </a:t>
                </a:r>
                <a:r>
                  <a:rPr kumimoji="0" lang="es-ES" sz="1400" b="0" i="0" u="none" strike="noStrike" kern="1200" cap="none" spc="0" normalizeH="0" baseline="0" noProof="0" dirty="0" err="1">
                    <a:ln>
                      <a:noFill/>
                    </a:ln>
                    <a:solidFill>
                      <a:srgbClr val="000000"/>
                    </a:solidFill>
                    <a:effectLst/>
                    <a:uLnTx/>
                    <a:uFillTx/>
                    <a:latin typeface="Arial" panose="020B0604020202020204"/>
                  </a:rPr>
                  <a:t>calculated</a:t>
                </a:r>
                <a:r>
                  <a:rPr kumimoji="0" lang="es-ES" sz="1400" b="0" i="0" u="none" strike="noStrike" kern="1200" cap="none" spc="0" normalizeH="0" baseline="0" noProof="0" dirty="0">
                    <a:ln>
                      <a:noFill/>
                    </a:ln>
                    <a:solidFill>
                      <a:srgbClr val="000000"/>
                    </a:solidFill>
                    <a:effectLst/>
                    <a:uLnTx/>
                    <a:uFillTx/>
                    <a:latin typeface="Arial" panose="020B0604020202020204"/>
                  </a:rPr>
                  <a:t> </a:t>
                </a:r>
                <a:r>
                  <a:rPr kumimoji="0" lang="es-ES" sz="1400" b="0" i="0" u="none" strike="noStrike" kern="1200" cap="none" spc="0" normalizeH="0" baseline="0" noProof="0" dirty="0" err="1">
                    <a:ln>
                      <a:noFill/>
                    </a:ln>
                    <a:solidFill>
                      <a:srgbClr val="000000"/>
                    </a:solidFill>
                    <a:effectLst/>
                    <a:uLnTx/>
                    <a:uFillTx/>
                    <a:latin typeface="Arial" panose="020B0604020202020204"/>
                  </a:rPr>
                  <a:t>the</a:t>
                </a:r>
                <a:r>
                  <a:rPr kumimoji="0" lang="es-ES" sz="1400" b="0" i="0" u="none" strike="noStrike" kern="1200" cap="none" spc="0" normalizeH="0" baseline="0" noProof="0" dirty="0">
                    <a:ln>
                      <a:noFill/>
                    </a:ln>
                    <a:solidFill>
                      <a:srgbClr val="000000"/>
                    </a:solidFill>
                    <a:effectLst/>
                    <a:uLnTx/>
                    <a:uFillTx/>
                    <a:latin typeface="Arial" panose="020B0604020202020204"/>
                  </a:rPr>
                  <a:t> </a:t>
                </a:r>
                <a:r>
                  <a:rPr kumimoji="0" lang="es-ES" sz="1400" b="0" i="0" u="none" strike="noStrike" kern="1200" cap="none" spc="0" normalizeH="0" baseline="0" noProof="0" dirty="0" err="1">
                    <a:ln>
                      <a:noFill/>
                    </a:ln>
                    <a:solidFill>
                      <a:srgbClr val="000000"/>
                    </a:solidFill>
                    <a:effectLst/>
                    <a:uLnTx/>
                    <a:uFillTx/>
                    <a:latin typeface="Arial" panose="020B0604020202020204"/>
                  </a:rPr>
                  <a:t>anomaly</a:t>
                </a:r>
                <a:r>
                  <a:rPr kumimoji="0" lang="es-ES" sz="1400" b="0" i="0" u="none" strike="noStrike" kern="1200" cap="none" spc="0" normalizeH="0" baseline="0" noProof="0" dirty="0">
                    <a:ln>
                      <a:noFill/>
                    </a:ln>
                    <a:solidFill>
                      <a:srgbClr val="000000"/>
                    </a:solidFill>
                    <a:effectLst/>
                    <a:uLnTx/>
                    <a:uFillTx/>
                    <a:latin typeface="Arial" panose="020B0604020202020204"/>
                  </a:rPr>
                  <a:t> score:</a:t>
                </a:r>
              </a:p>
              <a:p>
                <a:pPr lvl="0">
                  <a:lnSpc>
                    <a:spcPct val="150000"/>
                  </a:lnSpc>
                </a:pPr>
                <a14:m>
                  <m:oMathPara xmlns:m="http://schemas.openxmlformats.org/officeDocument/2006/math">
                    <m:oMathParaPr>
                      <m:jc m:val="centerGroup"/>
                    </m:oMathParaPr>
                    <m:oMath xmlns:m="http://schemas.openxmlformats.org/officeDocument/2006/math">
                      <m:r>
                        <a:rPr lang="en-US" sz="1400" i="1">
                          <a:solidFill>
                            <a:srgbClr val="000000"/>
                          </a:solidFill>
                          <a:latin typeface="Cambria Math" panose="02040503050406030204" pitchFamily="18" charset="0"/>
                        </a:rPr>
                        <m:t>𝐿</m:t>
                      </m:r>
                      <m:d>
                        <m:dPr>
                          <m:ctrlPr>
                            <a:rPr lang="en-US" sz="1400" i="1">
                              <a:solidFill>
                                <a:srgbClr val="000000"/>
                              </a:solidFill>
                              <a:latin typeface="Cambria Math" panose="02040503050406030204" pitchFamily="18" charset="0"/>
                            </a:rPr>
                          </m:ctrlPr>
                        </m:dPr>
                        <m:e>
                          <m:r>
                            <a:rPr lang="en-US" sz="1400" i="1">
                              <a:solidFill>
                                <a:srgbClr val="000000"/>
                              </a:solidFill>
                              <a:latin typeface="Cambria Math" panose="02040503050406030204" pitchFamily="18" charset="0"/>
                            </a:rPr>
                            <m:t>𝑥</m:t>
                          </m:r>
                          <m:r>
                            <a:rPr lang="en-US" sz="1400" i="1">
                              <a:solidFill>
                                <a:srgbClr val="000000"/>
                              </a:solidFill>
                              <a:latin typeface="Cambria Math" panose="02040503050406030204" pitchFamily="18" charset="0"/>
                            </a:rPr>
                            <m:t>,</m:t>
                          </m:r>
                          <m:sSup>
                            <m:sSupPr>
                              <m:ctrlPr>
                                <a:rPr lang="en-US"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𝑥</m:t>
                              </m:r>
                            </m:e>
                            <m:sup>
                              <m:r>
                                <a:rPr lang="en-US" sz="1400" i="1">
                                  <a:solidFill>
                                    <a:srgbClr val="000000"/>
                                  </a:solidFill>
                                  <a:latin typeface="Cambria Math" panose="02040503050406030204" pitchFamily="18" charset="0"/>
                                </a:rPr>
                                <m:t>′</m:t>
                              </m:r>
                            </m:sup>
                          </m:sSup>
                        </m:e>
                      </m:d>
                      <m:r>
                        <a:rPr lang="en-US" sz="1400" i="1">
                          <a:solidFill>
                            <a:srgbClr val="000000"/>
                          </a:solidFill>
                          <a:latin typeface="Cambria Math" panose="02040503050406030204" pitchFamily="18" charset="0"/>
                        </a:rPr>
                        <m:t>=</m:t>
                      </m:r>
                      <m:nary>
                        <m:naryPr>
                          <m:chr m:val="∑"/>
                          <m:subHide m:val="on"/>
                          <m:supHide m:val="on"/>
                          <m:ctrlPr>
                            <a:rPr lang="en-US" sz="1400" i="1">
                              <a:solidFill>
                                <a:srgbClr val="000000"/>
                              </a:solidFill>
                              <a:latin typeface="Cambria Math" panose="02040503050406030204" pitchFamily="18" charset="0"/>
                            </a:rPr>
                          </m:ctrlPr>
                        </m:naryPr>
                        <m:sub/>
                        <m:sup/>
                        <m:e>
                          <m:r>
                            <a:rPr lang="en-US" sz="1400" i="1">
                              <a:solidFill>
                                <a:srgbClr val="000000"/>
                              </a:solidFill>
                              <a:latin typeface="Cambria Math" panose="02040503050406030204" pitchFamily="18" charset="0"/>
                            </a:rPr>
                            <m:t>|</m:t>
                          </m:r>
                          <m:d>
                            <m:dPr>
                              <m:begChr m:val="|"/>
                              <m:endChr m:val="|"/>
                              <m:ctrlPr>
                                <a:rPr lang="en-US" sz="1400" i="1">
                                  <a:solidFill>
                                    <a:srgbClr val="000000"/>
                                  </a:solidFill>
                                  <a:latin typeface="Cambria Math" panose="02040503050406030204" pitchFamily="18" charset="0"/>
                                </a:rPr>
                              </m:ctrlPr>
                            </m:dPr>
                            <m:e>
                              <m:r>
                                <a:rPr lang="en-US" sz="1400" i="1">
                                  <a:solidFill>
                                    <a:srgbClr val="000000"/>
                                  </a:solidFill>
                                  <a:latin typeface="Cambria Math" panose="02040503050406030204" pitchFamily="18" charset="0"/>
                                </a:rPr>
                                <m:t>𝑥</m:t>
                              </m:r>
                              <m:r>
                                <a:rPr lang="en-US" sz="1400" i="1">
                                  <a:solidFill>
                                    <a:srgbClr val="000000"/>
                                  </a:solidFill>
                                  <a:latin typeface="Cambria Math" panose="02040503050406030204" pitchFamily="18" charset="0"/>
                                </a:rPr>
                                <m:t>−</m:t>
                              </m:r>
                              <m:sSup>
                                <m:sSupPr>
                                  <m:ctrlPr>
                                    <a:rPr lang="en-US"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𝑥</m:t>
                                  </m:r>
                                </m:e>
                                <m:sup>
                                  <m:r>
                                    <a:rPr lang="en-US" sz="1400" i="1">
                                      <a:solidFill>
                                        <a:srgbClr val="000000"/>
                                      </a:solidFill>
                                      <a:latin typeface="Cambria Math" panose="02040503050406030204" pitchFamily="18" charset="0"/>
                                    </a:rPr>
                                    <m:t>′</m:t>
                                  </m:r>
                                </m:sup>
                              </m:sSup>
                            </m:e>
                          </m:d>
                          <m:r>
                            <a:rPr lang="en-US" sz="1400" i="1">
                              <a:solidFill>
                                <a:srgbClr val="000000"/>
                              </a:solidFill>
                              <a:latin typeface="Cambria Math" panose="02040503050406030204" pitchFamily="18" charset="0"/>
                            </a:rPr>
                            <m:t>|</m:t>
                          </m:r>
                        </m:e>
                      </m:nary>
                    </m:oMath>
                  </m:oMathPara>
                </a14:m>
                <a:endParaRPr kumimoji="0" lang="es-ES" sz="1400" b="0" i="0" u="none" strike="noStrike" kern="1200" cap="none" spc="0" normalizeH="0" baseline="0" noProof="0" dirty="0">
                  <a:ln>
                    <a:noFill/>
                  </a:ln>
                  <a:solidFill>
                    <a:srgbClr val="000000"/>
                  </a:solidFill>
                  <a:effectLst/>
                  <a:uLnTx/>
                  <a:uFillTx/>
                  <a:latin typeface="Arial" panose="020B0604020202020204"/>
                </a:endParaRPr>
              </a:p>
              <a:p>
                <a:pPr marL="285750" lvl="0" indent="-285750">
                  <a:lnSpc>
                    <a:spcPct val="150000"/>
                  </a:lnSpc>
                  <a:buFont typeface="Arial" panose="020B0604020202020204" pitchFamily="34" charset="0"/>
                  <a:buChar char="•"/>
                </a:pPr>
                <a:r>
                  <a:rPr kumimoji="0" lang="es-ES" sz="1400" b="0" i="0" u="none" strike="noStrike" kern="1200" cap="none" spc="0" normalizeH="0" baseline="0" noProof="0" dirty="0" err="1">
                    <a:ln>
                      <a:noFill/>
                    </a:ln>
                    <a:solidFill>
                      <a:srgbClr val="000000"/>
                    </a:solidFill>
                    <a:effectLst/>
                    <a:uLnTx/>
                    <a:uFillTx/>
                    <a:latin typeface="Arial" panose="020B0604020202020204"/>
                  </a:rPr>
                  <a:t>Using</a:t>
                </a:r>
                <a:r>
                  <a:rPr kumimoji="0" lang="es-ES" sz="1400" b="0" i="0" u="none" strike="noStrike" kern="1200" cap="none" spc="0" normalizeH="0" baseline="0" noProof="0" dirty="0">
                    <a:ln>
                      <a:noFill/>
                    </a:ln>
                    <a:solidFill>
                      <a:srgbClr val="000000"/>
                    </a:solidFill>
                    <a:effectLst/>
                    <a:uLnTx/>
                    <a:uFillTx/>
                    <a:latin typeface="Arial" panose="020B0604020202020204"/>
                  </a:rPr>
                  <a:t> </a:t>
                </a:r>
                <a:r>
                  <a:rPr kumimoji="0" lang="es-ES" sz="1400" b="0" i="0" u="none" strike="noStrike" kern="1200" cap="none" spc="0" normalizeH="0" baseline="0" noProof="0" dirty="0" err="1">
                    <a:ln>
                      <a:noFill/>
                    </a:ln>
                    <a:solidFill>
                      <a:srgbClr val="000000"/>
                    </a:solidFill>
                    <a:effectLst/>
                    <a:uLnTx/>
                    <a:uFillTx/>
                    <a:latin typeface="Arial" panose="020B0604020202020204"/>
                  </a:rPr>
                  <a:t>threshold</a:t>
                </a:r>
                <a:r>
                  <a:rPr kumimoji="0" lang="es-ES" sz="1400" b="0" i="0" u="none" strike="noStrike" kern="1200" cap="none" spc="0" normalizeH="0" baseline="0" noProof="0" dirty="0">
                    <a:ln>
                      <a:noFill/>
                    </a:ln>
                    <a:solidFill>
                      <a:srgbClr val="000000"/>
                    </a:solidFill>
                    <a:effectLst/>
                    <a:uLnTx/>
                    <a:uFillTx/>
                    <a:latin typeface="Arial" panose="020B0604020202020204"/>
                  </a:rPr>
                  <a:t> </a:t>
                </a:r>
                <a:r>
                  <a:rPr kumimoji="0" lang="es-ES" sz="1400" b="0" i="0" u="none" strike="noStrike" kern="1200" cap="none" spc="0" normalizeH="0" baseline="0" noProof="0" dirty="0" err="1">
                    <a:ln>
                      <a:noFill/>
                    </a:ln>
                    <a:solidFill>
                      <a:srgbClr val="000000"/>
                    </a:solidFill>
                    <a:effectLst/>
                    <a:uLnTx/>
                    <a:uFillTx/>
                    <a:latin typeface="Arial" panose="020B0604020202020204"/>
                  </a:rPr>
                  <a:t>function</a:t>
                </a:r>
                <a:r>
                  <a:rPr kumimoji="0" lang="es-ES" sz="1400" b="0" i="0" u="none" strike="noStrike" kern="1200" cap="none" spc="0" normalizeH="0" baseline="0" noProof="0" dirty="0">
                    <a:ln>
                      <a:noFill/>
                    </a:ln>
                    <a:solidFill>
                      <a:srgbClr val="000000"/>
                    </a:solidFill>
                    <a:effectLst/>
                    <a:uLnTx/>
                    <a:uFillTx/>
                    <a:latin typeface="Arial" panose="020B0604020202020204"/>
                  </a:rPr>
                  <a:t> </a:t>
                </a:r>
                <a:r>
                  <a:rPr kumimoji="0" lang="es-ES" sz="1400" b="0" i="0" u="none" strike="noStrike" kern="1200" cap="none" spc="0" normalizeH="0" baseline="0" noProof="0" dirty="0" err="1">
                    <a:ln>
                      <a:noFill/>
                    </a:ln>
                    <a:solidFill>
                      <a:srgbClr val="000000"/>
                    </a:solidFill>
                    <a:effectLst/>
                    <a:uLnTx/>
                    <a:uFillTx/>
                    <a:latin typeface="Arial" panose="020B0604020202020204"/>
                  </a:rPr>
                  <a:t>we</a:t>
                </a:r>
                <a:r>
                  <a:rPr kumimoji="0" lang="es-ES" sz="1400" b="0" i="0" u="none" strike="noStrike" kern="1200" cap="none" spc="0" normalizeH="0" baseline="0" noProof="0" dirty="0">
                    <a:ln>
                      <a:noFill/>
                    </a:ln>
                    <a:solidFill>
                      <a:srgbClr val="000000"/>
                    </a:solidFill>
                    <a:effectLst/>
                    <a:uLnTx/>
                    <a:uFillTx/>
                    <a:latin typeface="Arial" panose="020B0604020202020204"/>
                  </a:rPr>
                  <a:t> </a:t>
                </a:r>
                <a:r>
                  <a:rPr kumimoji="0" lang="es-ES" sz="1400" b="0" i="0" u="none" strike="noStrike" kern="1200" cap="none" spc="0" normalizeH="0" baseline="0" noProof="0" dirty="0" err="1">
                    <a:ln>
                      <a:noFill/>
                    </a:ln>
                    <a:solidFill>
                      <a:srgbClr val="000000"/>
                    </a:solidFill>
                    <a:effectLst/>
                    <a:uLnTx/>
                    <a:uFillTx/>
                    <a:latin typeface="Arial" panose="020B0604020202020204"/>
                  </a:rPr>
                  <a:t>have</a:t>
                </a:r>
                <a:r>
                  <a:rPr kumimoji="0" lang="es-ES" sz="1400" b="0" i="0" u="none" strike="noStrike" kern="1200" cap="none" spc="0" normalizeH="0" baseline="0" noProof="0" dirty="0">
                    <a:ln>
                      <a:noFill/>
                    </a:ln>
                    <a:solidFill>
                      <a:srgbClr val="000000"/>
                    </a:solidFill>
                    <a:effectLst/>
                    <a:uLnTx/>
                    <a:uFillTx/>
                    <a:latin typeface="Arial" panose="020B0604020202020204"/>
                  </a:rPr>
                  <a:t> </a:t>
                </a:r>
                <a:r>
                  <a:rPr kumimoji="0" lang="es-ES" sz="1400" b="0" i="0" u="none" strike="noStrike" kern="1200" cap="none" spc="0" normalizeH="0" baseline="0" noProof="0" dirty="0" err="1">
                    <a:ln>
                      <a:noFill/>
                    </a:ln>
                    <a:solidFill>
                      <a:srgbClr val="000000"/>
                    </a:solidFill>
                    <a:effectLst/>
                    <a:uLnTx/>
                    <a:uFillTx/>
                    <a:latin typeface="Arial" panose="020B0604020202020204"/>
                  </a:rPr>
                  <a:t>separated</a:t>
                </a:r>
                <a:r>
                  <a:rPr kumimoji="0" lang="es-ES" sz="1400" b="0" i="0" u="none" strike="noStrike" kern="1200" cap="none" spc="0" normalizeH="0" baseline="0" noProof="0" dirty="0">
                    <a:ln>
                      <a:noFill/>
                    </a:ln>
                    <a:solidFill>
                      <a:srgbClr val="000000"/>
                    </a:solidFill>
                    <a:effectLst/>
                    <a:uLnTx/>
                    <a:uFillTx/>
                    <a:latin typeface="Arial" panose="020B0604020202020204"/>
                  </a:rPr>
                  <a:t> </a:t>
                </a:r>
                <a:r>
                  <a:rPr kumimoji="0" lang="es-ES" sz="1400" b="0" i="0" u="none" strike="noStrike" kern="1200" cap="none" spc="0" normalizeH="0" baseline="0" noProof="0" dirty="0" err="1">
                    <a:ln>
                      <a:noFill/>
                    </a:ln>
                    <a:solidFill>
                      <a:srgbClr val="000000"/>
                    </a:solidFill>
                    <a:effectLst/>
                    <a:uLnTx/>
                    <a:uFillTx/>
                    <a:latin typeface="Arial" panose="020B0604020202020204"/>
                  </a:rPr>
                  <a:t>the</a:t>
                </a:r>
                <a:r>
                  <a:rPr kumimoji="0" lang="es-ES" sz="1400" b="0" i="0" u="none" strike="noStrike" kern="1200" cap="none" spc="0" normalizeH="0" baseline="0" noProof="0" dirty="0">
                    <a:ln>
                      <a:noFill/>
                    </a:ln>
                    <a:solidFill>
                      <a:srgbClr val="000000"/>
                    </a:solidFill>
                    <a:effectLst/>
                    <a:uLnTx/>
                    <a:uFillTx/>
                    <a:latin typeface="Arial" panose="020B0604020202020204"/>
                  </a:rPr>
                  <a:t> </a:t>
                </a:r>
                <a:r>
                  <a:rPr kumimoji="0" lang="es-ES" sz="1400" b="0" i="0" u="none" strike="noStrike" kern="1200" cap="none" spc="0" normalizeH="0" baseline="0" noProof="0" dirty="0" err="1">
                    <a:ln>
                      <a:noFill/>
                    </a:ln>
                    <a:solidFill>
                      <a:srgbClr val="000000"/>
                    </a:solidFill>
                    <a:effectLst/>
                    <a:uLnTx/>
                    <a:uFillTx/>
                    <a:latin typeface="Arial" panose="020B0604020202020204"/>
                  </a:rPr>
                  <a:t>anomalies</a:t>
                </a:r>
                <a:r>
                  <a:rPr kumimoji="0" lang="es-ES" sz="1400" b="0" i="0" u="none" strike="noStrike" kern="1200" cap="none" spc="0" normalizeH="0" baseline="0" noProof="0" dirty="0">
                    <a:ln>
                      <a:noFill/>
                    </a:ln>
                    <a:solidFill>
                      <a:srgbClr val="000000"/>
                    </a:solidFill>
                    <a:effectLst/>
                    <a:uLnTx/>
                    <a:uFillTx/>
                    <a:latin typeface="Arial" panose="020B0604020202020204"/>
                  </a:rPr>
                  <a:t> </a:t>
                </a:r>
                <a:r>
                  <a:rPr kumimoji="0" lang="es-ES" sz="1400" b="0" i="0" u="none" strike="noStrike" kern="1200" cap="none" spc="0" normalizeH="0" baseline="0" noProof="0" dirty="0" err="1">
                    <a:ln>
                      <a:noFill/>
                    </a:ln>
                    <a:solidFill>
                      <a:srgbClr val="000000"/>
                    </a:solidFill>
                    <a:effectLst/>
                    <a:uLnTx/>
                    <a:uFillTx/>
                    <a:latin typeface="Arial" panose="020B0604020202020204"/>
                  </a:rPr>
                  <a:t>from</a:t>
                </a:r>
                <a:r>
                  <a:rPr kumimoji="0" lang="es-ES" sz="1400" b="0" i="0" u="none" strike="noStrike" kern="1200" cap="none" spc="0" normalizeH="0" baseline="0" noProof="0" dirty="0">
                    <a:ln>
                      <a:noFill/>
                    </a:ln>
                    <a:solidFill>
                      <a:srgbClr val="000000"/>
                    </a:solidFill>
                    <a:effectLst/>
                    <a:uLnTx/>
                    <a:uFillTx/>
                    <a:latin typeface="Arial" panose="020B0604020202020204"/>
                  </a:rPr>
                  <a:t> normal simples and </a:t>
                </a:r>
                <a:r>
                  <a:rPr kumimoji="0" lang="es-ES" sz="1400" b="0" i="0" u="none" strike="noStrike" kern="1200" cap="none" spc="0" normalizeH="0" baseline="0" noProof="0" dirty="0" err="1">
                    <a:ln>
                      <a:noFill/>
                    </a:ln>
                    <a:solidFill>
                      <a:srgbClr val="000000"/>
                    </a:solidFill>
                    <a:effectLst/>
                    <a:uLnTx/>
                    <a:uFillTx/>
                    <a:latin typeface="Arial" panose="020B0604020202020204"/>
                  </a:rPr>
                  <a:t>measured</a:t>
                </a:r>
                <a:r>
                  <a:rPr kumimoji="0" lang="es-ES" sz="1400" b="0" i="0" u="none" strike="noStrike" kern="1200" cap="none" spc="0" normalizeH="0" baseline="0" noProof="0" dirty="0">
                    <a:ln>
                      <a:noFill/>
                    </a:ln>
                    <a:solidFill>
                      <a:srgbClr val="000000"/>
                    </a:solidFill>
                    <a:effectLst/>
                    <a:uLnTx/>
                    <a:uFillTx/>
                    <a:latin typeface="Arial" panose="020B0604020202020204"/>
                  </a:rPr>
                  <a:t> performance </a:t>
                </a:r>
                <a:r>
                  <a:rPr kumimoji="0" lang="es-ES" sz="1400" b="0" i="0" u="none" strike="noStrike" kern="1200" cap="none" spc="0" normalizeH="0" baseline="0" noProof="0" dirty="0" err="1">
                    <a:ln>
                      <a:noFill/>
                    </a:ln>
                    <a:solidFill>
                      <a:srgbClr val="000000"/>
                    </a:solidFill>
                    <a:effectLst/>
                    <a:uLnTx/>
                    <a:uFillTx/>
                    <a:latin typeface="Arial" panose="020B0604020202020204"/>
                  </a:rPr>
                  <a:t>metrics</a:t>
                </a:r>
                <a:r>
                  <a:rPr kumimoji="0" lang="es-ES" sz="1400" b="0" i="0" u="none" strike="noStrike" kern="1200" cap="none" spc="0" normalizeH="0" baseline="0" noProof="0" dirty="0">
                    <a:ln>
                      <a:noFill/>
                    </a:ln>
                    <a:solidFill>
                      <a:srgbClr val="000000"/>
                    </a:solidFill>
                    <a:effectLst/>
                    <a:uLnTx/>
                    <a:uFillTx/>
                    <a:latin typeface="Arial" panose="020B0604020202020204"/>
                  </a:rPr>
                  <a:t>: </a:t>
                </a:r>
                <a:r>
                  <a:rPr lang="es-ES" sz="1400" dirty="0" err="1">
                    <a:solidFill>
                      <a:srgbClr val="000000"/>
                    </a:solidFill>
                    <a:latin typeface="Arial" panose="020B0604020202020204"/>
                  </a:rPr>
                  <a:t>accuracy</a:t>
                </a:r>
                <a:r>
                  <a:rPr lang="es-ES" sz="1400" dirty="0">
                    <a:solidFill>
                      <a:srgbClr val="000000"/>
                    </a:solidFill>
                    <a:latin typeface="Arial" panose="020B0604020202020204"/>
                  </a:rPr>
                  <a:t>, AUC and ROC curves </a:t>
                </a:r>
                <a:r>
                  <a:rPr lang="es-ES" sz="1400" dirty="0" err="1">
                    <a:solidFill>
                      <a:srgbClr val="000000"/>
                    </a:solidFill>
                    <a:latin typeface="Arial" panose="020B0604020202020204"/>
                  </a:rPr>
                  <a:t>for</a:t>
                </a:r>
                <a:r>
                  <a:rPr lang="es-ES" sz="1400" dirty="0">
                    <a:solidFill>
                      <a:srgbClr val="000000"/>
                    </a:solidFill>
                    <a:latin typeface="Arial" panose="020B0604020202020204"/>
                  </a:rPr>
                  <a:t> </a:t>
                </a:r>
                <a:r>
                  <a:rPr lang="es-ES" sz="1400" dirty="0" err="1">
                    <a:solidFill>
                      <a:srgbClr val="000000"/>
                    </a:solidFill>
                    <a:latin typeface="Arial" panose="020B0604020202020204"/>
                  </a:rPr>
                  <a:t>different</a:t>
                </a:r>
                <a:r>
                  <a:rPr lang="es-ES" sz="1400" dirty="0">
                    <a:solidFill>
                      <a:srgbClr val="000000"/>
                    </a:solidFill>
                    <a:latin typeface="Arial" panose="020B0604020202020204"/>
                  </a:rPr>
                  <a:t> cameras</a:t>
                </a:r>
                <a:endParaRPr kumimoji="0" lang="es-ES" sz="1400" b="0" i="0" u="none" strike="noStrike" kern="1200" cap="none" spc="0" normalizeH="0" baseline="0" noProof="0" dirty="0">
                  <a:ln>
                    <a:noFill/>
                  </a:ln>
                  <a:solidFill>
                    <a:srgbClr val="000000"/>
                  </a:solidFill>
                  <a:effectLst/>
                  <a:uLnTx/>
                  <a:uFillTx/>
                  <a:latin typeface="Arial" panose="020B0604020202020204"/>
                </a:endParaRPr>
              </a:p>
              <a:p>
                <a:pPr marL="742950" lvl="1" indent="-285750">
                  <a:lnSpc>
                    <a:spcPct val="150000"/>
                  </a:lnSpc>
                  <a:buFont typeface="Arial" panose="020B0604020202020204" pitchFamily="34" charset="0"/>
                  <a:buChar char="•"/>
                </a:pPr>
                <a:endParaRPr kumimoji="0" lang="es-ES" sz="16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mc:Choice>
        <mc:Fallback xmlns="">
          <p:sp>
            <p:nvSpPr>
              <p:cNvPr id="4" name="CuadroTexto 3">
                <a:extLst>
                  <a:ext uri="{FF2B5EF4-FFF2-40B4-BE49-F238E27FC236}">
                    <a16:creationId xmlns:a16="http://schemas.microsoft.com/office/drawing/2014/main" id="{EFDDBEA9-1505-5940-9E3E-E9F6618242CD}"/>
                  </a:ext>
                </a:extLst>
              </p:cNvPr>
              <p:cNvSpPr txBox="1">
                <a:spLocks noRot="1" noChangeAspect="1" noMove="1" noResize="1" noEditPoints="1" noAdjustHandles="1" noChangeArrowheads="1" noChangeShapeType="1" noTextEdit="1"/>
              </p:cNvSpPr>
              <p:nvPr/>
            </p:nvSpPr>
            <p:spPr>
              <a:xfrm>
                <a:off x="620836" y="2220041"/>
                <a:ext cx="4807609" cy="4107150"/>
              </a:xfrm>
              <a:prstGeom prst="rect">
                <a:avLst/>
              </a:prstGeom>
              <a:blipFill>
                <a:blip r:embed="rId3"/>
                <a:stretch>
                  <a:fillRect l="-254"/>
                </a:stretch>
              </a:blipFill>
            </p:spPr>
            <p:txBody>
              <a:bodyPr/>
              <a:lstStyle/>
              <a:p>
                <a:r>
                  <a:rPr lang="en-US">
                    <a:noFill/>
                  </a:rPr>
                  <a:t> </a:t>
                </a:r>
              </a:p>
            </p:txBody>
          </p:sp>
        </mc:Fallback>
      </mc:AlternateContent>
      <p:sp>
        <p:nvSpPr>
          <p:cNvPr id="21" name="Marcador de texto 20">
            <a:extLst>
              <a:ext uri="{FF2B5EF4-FFF2-40B4-BE49-F238E27FC236}">
                <a16:creationId xmlns:a16="http://schemas.microsoft.com/office/drawing/2014/main" id="{EA285785-D86B-FE43-8366-0C5CC92E214E}"/>
              </a:ext>
            </a:extLst>
          </p:cNvPr>
          <p:cNvSpPr>
            <a:spLocks noGrp="1"/>
          </p:cNvSpPr>
          <p:nvPr>
            <p:ph type="body" sz="quarter" idx="13"/>
          </p:nvPr>
        </p:nvSpPr>
        <p:spPr>
          <a:xfrm>
            <a:off x="845684" y="240918"/>
            <a:ext cx="3958136" cy="365125"/>
          </a:xfrm>
        </p:spPr>
        <p:txBody>
          <a:bodyPr>
            <a:normAutofit/>
          </a:bodyPr>
          <a:lstStyle/>
          <a:p>
            <a:r>
              <a:rPr lang="es-ES" dirty="0"/>
              <a:t>04 RESEARCH AND RESULTS</a:t>
            </a:r>
          </a:p>
        </p:txBody>
      </p:sp>
      <p:sp>
        <p:nvSpPr>
          <p:cNvPr id="2" name="Rectangle 1">
            <a:extLst>
              <a:ext uri="{FF2B5EF4-FFF2-40B4-BE49-F238E27FC236}">
                <a16:creationId xmlns:a16="http://schemas.microsoft.com/office/drawing/2014/main" id="{77284975-BE25-4F6D-8E2D-FEB31F76636B}"/>
              </a:ext>
            </a:extLst>
          </p:cNvPr>
          <p:cNvSpPr/>
          <p:nvPr/>
        </p:nvSpPr>
        <p:spPr>
          <a:xfrm>
            <a:off x="896221" y="827010"/>
            <a:ext cx="10308199"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FFC000"/>
                </a:solidFill>
                <a:effectLst/>
                <a:highlight>
                  <a:srgbClr val="000000"/>
                </a:highlight>
                <a:uLnTx/>
                <a:uFillTx/>
                <a:latin typeface="Arial" panose="020B0604020202020204"/>
                <a:ea typeface="+mn-ea"/>
                <a:cs typeface="+mn-cs"/>
              </a:rPr>
              <a:t>Reconstruction error </a:t>
            </a:r>
            <a:r>
              <a:rPr lang="en-US" sz="3200" b="1" dirty="0">
                <a:solidFill>
                  <a:srgbClr val="000000">
                    <a:lumMod val="95000"/>
                    <a:lumOff val="5000"/>
                  </a:srgbClr>
                </a:solidFill>
                <a:highlight>
                  <a:srgbClr val="000000"/>
                </a:highlight>
                <a:latin typeface="Arial" panose="020B0604020202020204"/>
              </a:rPr>
              <a:t> </a:t>
            </a:r>
            <a:r>
              <a:rPr kumimoji="0" lang="en-US" sz="3200" b="1" i="0" u="none" strike="noStrike" kern="1200" cap="none" spc="0" normalizeH="0" baseline="0" noProof="0" dirty="0">
                <a:ln>
                  <a:noFill/>
                </a:ln>
                <a:solidFill>
                  <a:srgbClr val="000000">
                    <a:lumMod val="95000"/>
                    <a:lumOff val="5000"/>
                  </a:srgbClr>
                </a:solidFill>
                <a:effectLst/>
                <a:uLnTx/>
                <a:uFillTx/>
                <a:latin typeface="Arial" panose="020B0604020202020204"/>
                <a:ea typeface="+mn-ea"/>
                <a:cs typeface="+mn-cs"/>
              </a:rPr>
              <a:t>as Anomaly score A(x)</a:t>
            </a:r>
          </a:p>
        </p:txBody>
      </p:sp>
      <p:sp>
        <p:nvSpPr>
          <p:cNvPr id="3" name="TextBox 2">
            <a:extLst>
              <a:ext uri="{FF2B5EF4-FFF2-40B4-BE49-F238E27FC236}">
                <a16:creationId xmlns:a16="http://schemas.microsoft.com/office/drawing/2014/main" id="{F6990DC5-2500-41AC-AEFE-56CD84876919}"/>
              </a:ext>
            </a:extLst>
          </p:cNvPr>
          <p:cNvSpPr txBox="1"/>
          <p:nvPr/>
        </p:nvSpPr>
        <p:spPr>
          <a:xfrm>
            <a:off x="5639990" y="2971800"/>
            <a:ext cx="65" cy="276999"/>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12" name="Picture 11">
            <a:extLst>
              <a:ext uri="{FF2B5EF4-FFF2-40B4-BE49-F238E27FC236}">
                <a16:creationId xmlns:a16="http://schemas.microsoft.com/office/drawing/2014/main" id="{B0061DBE-9803-45E8-B9EC-7DC84BB0BFA3}"/>
              </a:ext>
            </a:extLst>
          </p:cNvPr>
          <p:cNvPicPr>
            <a:picLocks/>
          </p:cNvPicPr>
          <p:nvPr/>
        </p:nvPicPr>
        <p:blipFill>
          <a:blip r:embed="rId4"/>
          <a:stretch>
            <a:fillRect/>
          </a:stretch>
        </p:blipFill>
        <p:spPr>
          <a:xfrm>
            <a:off x="5354198" y="1704353"/>
            <a:ext cx="3566160" cy="2377440"/>
          </a:xfrm>
          <a:prstGeom prst="rect">
            <a:avLst/>
          </a:prstGeom>
        </p:spPr>
      </p:pic>
      <p:pic>
        <p:nvPicPr>
          <p:cNvPr id="20" name="Picture 19">
            <a:extLst>
              <a:ext uri="{FF2B5EF4-FFF2-40B4-BE49-F238E27FC236}">
                <a16:creationId xmlns:a16="http://schemas.microsoft.com/office/drawing/2014/main" id="{989281C2-92F3-4D96-B5D3-3CC319ECD9C4}"/>
              </a:ext>
            </a:extLst>
          </p:cNvPr>
          <p:cNvPicPr>
            <a:picLocks/>
          </p:cNvPicPr>
          <p:nvPr/>
        </p:nvPicPr>
        <p:blipFill rotWithShape="1">
          <a:blip r:embed="rId5"/>
          <a:srcRect t="10303" r="7885"/>
          <a:stretch/>
        </p:blipFill>
        <p:spPr>
          <a:xfrm>
            <a:off x="8634500" y="1944882"/>
            <a:ext cx="3474720" cy="2286000"/>
          </a:xfrm>
          <a:prstGeom prst="rect">
            <a:avLst/>
          </a:prstGeom>
        </p:spPr>
      </p:pic>
      <p:pic>
        <p:nvPicPr>
          <p:cNvPr id="6" name="Picture 5">
            <a:extLst>
              <a:ext uri="{FF2B5EF4-FFF2-40B4-BE49-F238E27FC236}">
                <a16:creationId xmlns:a16="http://schemas.microsoft.com/office/drawing/2014/main" id="{33963D31-E1CC-42C0-90B4-43BE24B8347B}"/>
              </a:ext>
            </a:extLst>
          </p:cNvPr>
          <p:cNvPicPr>
            <a:picLocks noChangeAspect="1"/>
          </p:cNvPicPr>
          <p:nvPr/>
        </p:nvPicPr>
        <p:blipFill>
          <a:blip r:embed="rId6"/>
          <a:stretch>
            <a:fillRect/>
          </a:stretch>
        </p:blipFill>
        <p:spPr>
          <a:xfrm>
            <a:off x="5481321" y="4081793"/>
            <a:ext cx="3227426" cy="2581941"/>
          </a:xfrm>
          <a:prstGeom prst="rect">
            <a:avLst/>
          </a:prstGeom>
        </p:spPr>
      </p:pic>
    </p:spTree>
    <p:extLst>
      <p:ext uri="{BB962C8B-B14F-4D97-AF65-F5344CB8AC3E}">
        <p14:creationId xmlns:p14="http://schemas.microsoft.com/office/powerpoint/2010/main" val="32271117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CuadroTexto 3">
                <a:extLst>
                  <a:ext uri="{FF2B5EF4-FFF2-40B4-BE49-F238E27FC236}">
                    <a16:creationId xmlns:a16="http://schemas.microsoft.com/office/drawing/2014/main" id="{EFDDBEA9-1505-5940-9E3E-E9F6618242CD}"/>
                  </a:ext>
                </a:extLst>
              </p:cNvPr>
              <p:cNvSpPr txBox="1"/>
              <p:nvPr/>
            </p:nvSpPr>
            <p:spPr>
              <a:xfrm>
                <a:off x="845684" y="1917673"/>
                <a:ext cx="4807609" cy="4940327"/>
              </a:xfrm>
              <a:prstGeom prst="rect">
                <a:avLst/>
              </a:prstGeom>
              <a:noFill/>
            </p:spPr>
            <p:txBody>
              <a:bodyPr wrap="square" rtlCol="0">
                <a:spAutoFit/>
              </a:bodyPr>
              <a:lstStyle/>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Arial" panose="020B0604020202020204"/>
                  </a:rPr>
                  <a:t>We have trained the normal and convolutional Autoencoder with </a:t>
                </a:r>
                <a14:m>
                  <m:oMath xmlns:m="http://schemas.openxmlformats.org/officeDocument/2006/math">
                    <m:sSub>
                      <m:sSubPr>
                        <m:ctrlPr>
                          <a:rPr kumimoji="0" lang="en-US" sz="1400" b="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kumimoji="0" lang="en-US" sz="1400" b="0" i="1" u="none" strike="noStrike" kern="1200" cap="none" spc="0" normalizeH="0" baseline="0" noProof="0" smtClean="0">
                            <a:ln>
                              <a:noFill/>
                            </a:ln>
                            <a:solidFill>
                              <a:srgbClr val="000000"/>
                            </a:solidFill>
                            <a:effectLst/>
                            <a:uLnTx/>
                            <a:uFillTx/>
                            <a:latin typeface="Cambria Math" panose="02040503050406030204" pitchFamily="18" charset="0"/>
                          </a:rPr>
                          <m:t>𝑥</m:t>
                        </m:r>
                      </m:e>
                      <m:sub>
                        <m:r>
                          <a:rPr kumimoji="0" lang="en-US" sz="1400" b="0" i="1" u="none" strike="noStrike" kern="1200" cap="none" spc="0" normalizeH="0" baseline="0" noProof="0" smtClean="0">
                            <a:ln>
                              <a:noFill/>
                            </a:ln>
                            <a:solidFill>
                              <a:srgbClr val="000000"/>
                            </a:solidFill>
                            <a:effectLst/>
                            <a:uLnTx/>
                            <a:uFillTx/>
                            <a:latin typeface="Cambria Math" panose="02040503050406030204" pitchFamily="18" charset="0"/>
                          </a:rPr>
                          <m:t>𝑡𝑟𝑎𝑖𝑛</m:t>
                        </m:r>
                      </m:sub>
                    </m:sSub>
                    <m:r>
                      <a:rPr kumimoji="0" lang="en-US" sz="1400" b="0" i="0" u="none" strike="noStrike" kern="1200" cap="none" spc="0" normalizeH="0" baseline="0" noProof="0" smtClean="0">
                        <a:ln>
                          <a:noFill/>
                        </a:ln>
                        <a:solidFill>
                          <a:srgbClr val="000000"/>
                        </a:solidFill>
                        <a:effectLst/>
                        <a:uLnTx/>
                        <a:uFillTx/>
                        <a:latin typeface="Cambria Math" panose="02040503050406030204" pitchFamily="18" charset="0"/>
                      </a:rPr>
                      <m:t> </m:t>
                    </m:r>
                  </m:oMath>
                </a14:m>
                <a:r>
                  <a:rPr kumimoji="0" lang="es-ES" sz="1400" b="0" i="0" u="none" strike="noStrike" kern="1200" cap="none" spc="0" normalizeH="0" baseline="0" noProof="0" dirty="0">
                    <a:ln>
                      <a:noFill/>
                    </a:ln>
                    <a:solidFill>
                      <a:srgbClr val="000000"/>
                    </a:solidFill>
                    <a:effectLst/>
                    <a:uLnTx/>
                    <a:uFillTx/>
                    <a:latin typeface="Arial" panose="020B0604020202020204"/>
                  </a:rPr>
                  <a:t>data.</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endParaRPr kumimoji="0" lang="es-ES" sz="1400" b="0" i="0" u="none" strike="noStrike" kern="1200" cap="none" spc="0" normalizeH="0" baseline="0" noProof="0" dirty="0">
                  <a:ln>
                    <a:noFill/>
                  </a:ln>
                  <a:solidFill>
                    <a:srgbClr val="000000"/>
                  </a:solidFill>
                  <a:effectLst/>
                  <a:uLnTx/>
                  <a:uFillTx/>
                  <a:latin typeface="Arial" panose="020B0604020202020204"/>
                </a:endParaRPr>
              </a:p>
              <a:p>
                <a:pPr marL="285750" lvl="0" indent="-285750">
                  <a:lnSpc>
                    <a:spcPct val="150000"/>
                  </a:lnSpc>
                  <a:buFont typeface="Arial" panose="020B0604020202020204" pitchFamily="34" charset="0"/>
                  <a:buChar char="•"/>
                </a:pPr>
                <a:r>
                  <a:rPr kumimoji="0" lang="es-ES" sz="1400" b="0" i="0" u="none" strike="noStrike" kern="1200" cap="none" spc="0" normalizeH="0" baseline="0" noProof="0" dirty="0" err="1">
                    <a:ln>
                      <a:noFill/>
                    </a:ln>
                    <a:solidFill>
                      <a:srgbClr val="000000"/>
                    </a:solidFill>
                    <a:effectLst/>
                    <a:uLnTx/>
                    <a:uFillTx/>
                    <a:latin typeface="Arial" panose="020B0604020202020204"/>
                  </a:rPr>
                  <a:t>For</a:t>
                </a:r>
                <a:r>
                  <a:rPr kumimoji="0" lang="es-ES" sz="1400" b="0" i="0" u="none" strike="noStrike" kern="1200" cap="none" spc="0" normalizeH="0" baseline="0" noProof="0" dirty="0">
                    <a:ln>
                      <a:noFill/>
                    </a:ln>
                    <a:solidFill>
                      <a:srgbClr val="000000"/>
                    </a:solidFill>
                    <a:effectLst/>
                    <a:uLnTx/>
                    <a:uFillTx/>
                    <a:latin typeface="Arial" panose="020B0604020202020204"/>
                  </a:rPr>
                  <a:t> </a:t>
                </a:r>
                <a:r>
                  <a:rPr kumimoji="0" lang="es-ES" sz="1400" b="0" i="0" u="none" strike="noStrike" kern="1200" cap="none" spc="0" normalizeH="0" baseline="0" noProof="0" dirty="0" err="1">
                    <a:ln>
                      <a:noFill/>
                    </a:ln>
                    <a:solidFill>
                      <a:srgbClr val="000000"/>
                    </a:solidFill>
                    <a:effectLst/>
                    <a:uLnTx/>
                    <a:uFillTx/>
                    <a:latin typeface="Arial" panose="020B0604020202020204"/>
                  </a:rPr>
                  <a:t>anomaly</a:t>
                </a:r>
                <a:r>
                  <a:rPr kumimoji="0" lang="es-ES" sz="1400" b="0" i="0" u="none" strike="noStrike" kern="1200" cap="none" spc="0" normalizeH="0" baseline="0" noProof="0" dirty="0">
                    <a:ln>
                      <a:noFill/>
                    </a:ln>
                    <a:solidFill>
                      <a:srgbClr val="000000"/>
                    </a:solidFill>
                    <a:effectLst/>
                    <a:uLnTx/>
                    <a:uFillTx/>
                    <a:latin typeface="Arial" panose="020B0604020202020204"/>
                  </a:rPr>
                  <a:t> </a:t>
                </a:r>
                <a:r>
                  <a:rPr kumimoji="0" lang="es-ES" sz="1400" b="0" i="0" u="none" strike="noStrike" kern="1200" cap="none" spc="0" normalizeH="0" baseline="0" noProof="0" dirty="0" err="1">
                    <a:ln>
                      <a:noFill/>
                    </a:ln>
                    <a:solidFill>
                      <a:srgbClr val="000000"/>
                    </a:solidFill>
                    <a:effectLst/>
                    <a:uLnTx/>
                    <a:uFillTx/>
                    <a:latin typeface="Arial" panose="020B0604020202020204"/>
                  </a:rPr>
                  <a:t>detection</a:t>
                </a:r>
                <a:r>
                  <a:rPr kumimoji="0" lang="es-ES" sz="1400" b="0" i="0" u="none" strike="noStrike" kern="1200" cap="none" spc="0" normalizeH="0" baseline="0" noProof="0" dirty="0">
                    <a:ln>
                      <a:noFill/>
                    </a:ln>
                    <a:solidFill>
                      <a:srgbClr val="000000"/>
                    </a:solidFill>
                    <a:effectLst/>
                    <a:uLnTx/>
                    <a:uFillTx/>
                    <a:latin typeface="Arial" panose="020B0604020202020204"/>
                  </a:rPr>
                  <a:t> </a:t>
                </a:r>
                <a:r>
                  <a:rPr kumimoji="0" lang="es-ES" sz="1400" b="0" i="0" u="none" strike="noStrike" kern="1200" cap="none" spc="0" normalizeH="0" baseline="0" noProof="0" dirty="0" err="1">
                    <a:ln>
                      <a:noFill/>
                    </a:ln>
                    <a:solidFill>
                      <a:srgbClr val="000000"/>
                    </a:solidFill>
                    <a:effectLst/>
                    <a:uLnTx/>
                    <a:uFillTx/>
                    <a:latin typeface="Arial" panose="020B0604020202020204"/>
                  </a:rPr>
                  <a:t>we</a:t>
                </a:r>
                <a:r>
                  <a:rPr kumimoji="0" lang="es-ES" sz="1400" b="0" i="0" u="none" strike="noStrike" kern="1200" cap="none" spc="0" normalizeH="0" baseline="0" noProof="0" dirty="0">
                    <a:ln>
                      <a:noFill/>
                    </a:ln>
                    <a:solidFill>
                      <a:srgbClr val="000000"/>
                    </a:solidFill>
                    <a:effectLst/>
                    <a:uLnTx/>
                    <a:uFillTx/>
                    <a:latin typeface="Arial" panose="020B0604020202020204"/>
                  </a:rPr>
                  <a:t> </a:t>
                </a:r>
                <a:r>
                  <a:rPr kumimoji="0" lang="es-ES" sz="1400" b="0" i="0" u="none" strike="noStrike" kern="1200" cap="none" spc="0" normalizeH="0" baseline="0" noProof="0" dirty="0" err="1">
                    <a:ln>
                      <a:noFill/>
                    </a:ln>
                    <a:solidFill>
                      <a:srgbClr val="000000"/>
                    </a:solidFill>
                    <a:effectLst/>
                    <a:uLnTx/>
                    <a:uFillTx/>
                    <a:latin typeface="Arial" panose="020B0604020202020204"/>
                  </a:rPr>
                  <a:t>used</a:t>
                </a:r>
                <a:r>
                  <a:rPr kumimoji="0" lang="es-ES" sz="1400" b="0" i="0" u="none" strike="noStrike" kern="1200" cap="none" spc="0" normalizeH="0" baseline="0" noProof="0" dirty="0">
                    <a:ln>
                      <a:noFill/>
                    </a:ln>
                    <a:solidFill>
                      <a:srgbClr val="000000"/>
                    </a:solidFill>
                    <a:effectLst/>
                    <a:uLnTx/>
                    <a:uFillTx/>
                    <a:latin typeface="Arial" panose="020B0604020202020204"/>
                  </a:rPr>
                  <a:t> test data (a </a:t>
                </a:r>
                <a:r>
                  <a:rPr kumimoji="0" lang="es-ES" sz="1400" b="0" i="0" u="none" strike="noStrike" kern="1200" cap="none" spc="0" normalizeH="0" baseline="0" noProof="0" dirty="0" err="1">
                    <a:ln>
                      <a:noFill/>
                    </a:ln>
                    <a:solidFill>
                      <a:srgbClr val="000000"/>
                    </a:solidFill>
                    <a:effectLst/>
                    <a:uLnTx/>
                    <a:uFillTx/>
                    <a:latin typeface="Arial" panose="020B0604020202020204"/>
                  </a:rPr>
                  <a:t>combination</a:t>
                </a:r>
                <a:r>
                  <a:rPr kumimoji="0" lang="es-ES" sz="1400" b="0" i="0" u="none" strike="noStrike" kern="1200" cap="none" spc="0" normalizeH="0" baseline="0" noProof="0" dirty="0">
                    <a:ln>
                      <a:noFill/>
                    </a:ln>
                    <a:solidFill>
                      <a:srgbClr val="000000"/>
                    </a:solidFill>
                    <a:effectLst/>
                    <a:uLnTx/>
                    <a:uFillTx/>
                    <a:latin typeface="Arial" panose="020B0604020202020204"/>
                  </a:rPr>
                  <a:t> </a:t>
                </a:r>
                <a:r>
                  <a:rPr kumimoji="0" lang="es-ES" sz="1400" b="0" i="0" u="none" strike="noStrike" kern="1200" cap="none" spc="0" normalizeH="0" baseline="0" noProof="0" dirty="0" err="1">
                    <a:ln>
                      <a:noFill/>
                    </a:ln>
                    <a:solidFill>
                      <a:srgbClr val="000000"/>
                    </a:solidFill>
                    <a:effectLst/>
                    <a:uLnTx/>
                    <a:uFillTx/>
                    <a:latin typeface="Arial" panose="020B0604020202020204"/>
                  </a:rPr>
                  <a:t>of</a:t>
                </a:r>
                <a:r>
                  <a:rPr kumimoji="0" lang="es-ES" sz="1400" b="0" i="0" u="none" strike="noStrike" kern="1200" cap="none" spc="0" normalizeH="0" baseline="0" noProof="0" dirty="0">
                    <a:ln>
                      <a:noFill/>
                    </a:ln>
                    <a:solidFill>
                      <a:srgbClr val="000000"/>
                    </a:solidFill>
                    <a:effectLst/>
                    <a:uLnTx/>
                    <a:uFillTx/>
                    <a:latin typeface="Arial" panose="020B0604020202020204"/>
                  </a:rPr>
                  <a:t> </a:t>
                </a:r>
                <a:r>
                  <a:rPr kumimoji="0" lang="es-ES" sz="1400" b="0" i="0" u="none" strike="noStrike" kern="1200" cap="none" spc="0" normalizeH="0" baseline="0" noProof="0" dirty="0" err="1">
                    <a:ln>
                      <a:noFill/>
                    </a:ln>
                    <a:solidFill>
                      <a:srgbClr val="000000"/>
                    </a:solidFill>
                    <a:effectLst/>
                    <a:uLnTx/>
                    <a:uFillTx/>
                    <a:latin typeface="Arial" panose="020B0604020202020204"/>
                  </a:rPr>
                  <a:t>faulty</a:t>
                </a:r>
                <a:r>
                  <a:rPr kumimoji="0" lang="es-ES" sz="1400" b="0" i="0" u="none" strike="noStrike" kern="1200" cap="none" spc="0" normalizeH="0" baseline="0" noProof="0" dirty="0">
                    <a:ln>
                      <a:noFill/>
                    </a:ln>
                    <a:solidFill>
                      <a:srgbClr val="000000"/>
                    </a:solidFill>
                    <a:effectLst/>
                    <a:uLnTx/>
                    <a:uFillTx/>
                    <a:latin typeface="Arial" panose="020B0604020202020204"/>
                  </a:rPr>
                  <a:t> and </a:t>
                </a:r>
                <a:r>
                  <a:rPr kumimoji="0" lang="es-ES" sz="1400" b="0" i="0" u="none" strike="noStrike" kern="1200" cap="none" spc="0" normalizeH="0" baseline="0" noProof="0" dirty="0" err="1">
                    <a:ln>
                      <a:noFill/>
                    </a:ln>
                    <a:solidFill>
                      <a:srgbClr val="000000"/>
                    </a:solidFill>
                    <a:effectLst/>
                    <a:uLnTx/>
                    <a:uFillTx/>
                    <a:latin typeface="Arial" panose="020B0604020202020204"/>
                  </a:rPr>
                  <a:t>healthy</a:t>
                </a:r>
                <a:r>
                  <a:rPr kumimoji="0" lang="es-ES" sz="1400" b="0" i="0" u="none" strike="noStrike" kern="1200" cap="none" spc="0" normalizeH="0" baseline="0" noProof="0" dirty="0">
                    <a:ln>
                      <a:noFill/>
                    </a:ln>
                    <a:solidFill>
                      <a:srgbClr val="000000"/>
                    </a:solidFill>
                    <a:effectLst/>
                    <a:uLnTx/>
                    <a:uFillTx/>
                    <a:latin typeface="Arial" panose="020B0604020202020204"/>
                  </a:rPr>
                  <a:t> </a:t>
                </a:r>
                <a:r>
                  <a:rPr kumimoji="0" lang="es-ES" sz="1400" b="0" i="0" u="none" strike="noStrike" kern="1200" cap="none" spc="0" normalizeH="0" baseline="0" noProof="0" dirty="0" err="1">
                    <a:ln>
                      <a:noFill/>
                    </a:ln>
                    <a:solidFill>
                      <a:srgbClr val="000000"/>
                    </a:solidFill>
                    <a:effectLst/>
                    <a:uLnTx/>
                    <a:uFillTx/>
                    <a:latin typeface="Arial" panose="020B0604020202020204"/>
                  </a:rPr>
                  <a:t>images</a:t>
                </a:r>
                <a:r>
                  <a:rPr kumimoji="0" lang="es-ES" sz="1400" b="0" i="0" u="none" strike="noStrike" kern="1200" cap="none" spc="0" normalizeH="0" baseline="0" noProof="0" dirty="0">
                    <a:ln>
                      <a:noFill/>
                    </a:ln>
                    <a:solidFill>
                      <a:srgbClr val="000000"/>
                    </a:solidFill>
                    <a:effectLst/>
                    <a:uLnTx/>
                    <a:uFillTx/>
                    <a:latin typeface="Arial" panose="020B0604020202020204"/>
                  </a:rPr>
                  <a:t>) and </a:t>
                </a:r>
                <a:r>
                  <a:rPr kumimoji="0" lang="es-ES" sz="1400" b="0" i="0" u="none" strike="noStrike" kern="1200" cap="none" spc="0" normalizeH="0" baseline="0" noProof="0" dirty="0" err="1">
                    <a:ln>
                      <a:noFill/>
                    </a:ln>
                    <a:solidFill>
                      <a:srgbClr val="000000"/>
                    </a:solidFill>
                    <a:effectLst/>
                    <a:uLnTx/>
                    <a:uFillTx/>
                    <a:latin typeface="Arial" panose="020B0604020202020204"/>
                  </a:rPr>
                  <a:t>calculated</a:t>
                </a:r>
                <a:r>
                  <a:rPr kumimoji="0" lang="es-ES" sz="1400" b="0" i="0" u="none" strike="noStrike" kern="1200" cap="none" spc="0" normalizeH="0" baseline="0" noProof="0" dirty="0">
                    <a:ln>
                      <a:noFill/>
                    </a:ln>
                    <a:solidFill>
                      <a:srgbClr val="000000"/>
                    </a:solidFill>
                    <a:effectLst/>
                    <a:uLnTx/>
                    <a:uFillTx/>
                    <a:latin typeface="Arial" panose="020B0604020202020204"/>
                  </a:rPr>
                  <a:t> </a:t>
                </a:r>
                <a:r>
                  <a:rPr kumimoji="0" lang="es-ES" sz="1400" b="0" i="0" u="none" strike="noStrike" kern="1200" cap="none" spc="0" normalizeH="0" baseline="0" noProof="0" dirty="0" err="1">
                    <a:ln>
                      <a:noFill/>
                    </a:ln>
                    <a:solidFill>
                      <a:srgbClr val="000000"/>
                    </a:solidFill>
                    <a:effectLst/>
                    <a:uLnTx/>
                    <a:uFillTx/>
                    <a:latin typeface="Arial" panose="020B0604020202020204"/>
                  </a:rPr>
                  <a:t>the</a:t>
                </a:r>
                <a:r>
                  <a:rPr kumimoji="0" lang="es-ES" sz="1400" b="0" i="0" u="none" strike="noStrike" kern="1200" cap="none" spc="0" normalizeH="0" baseline="0" noProof="0" dirty="0">
                    <a:ln>
                      <a:noFill/>
                    </a:ln>
                    <a:solidFill>
                      <a:srgbClr val="000000"/>
                    </a:solidFill>
                    <a:effectLst/>
                    <a:uLnTx/>
                    <a:uFillTx/>
                    <a:latin typeface="Arial" panose="020B0604020202020204"/>
                  </a:rPr>
                  <a:t> </a:t>
                </a:r>
                <a:r>
                  <a:rPr kumimoji="0" lang="es-ES" sz="1400" b="0" i="0" u="none" strike="noStrike" kern="1200" cap="none" spc="0" normalizeH="0" baseline="0" noProof="0" dirty="0" err="1">
                    <a:ln>
                      <a:noFill/>
                    </a:ln>
                    <a:solidFill>
                      <a:srgbClr val="000000"/>
                    </a:solidFill>
                    <a:effectLst/>
                    <a:uLnTx/>
                    <a:uFillTx/>
                    <a:latin typeface="Arial" panose="020B0604020202020204"/>
                  </a:rPr>
                  <a:t>anomaly</a:t>
                </a:r>
                <a:r>
                  <a:rPr kumimoji="0" lang="es-ES" sz="1400" b="0" i="0" u="none" strike="noStrike" kern="1200" cap="none" spc="0" normalizeH="0" baseline="0" noProof="0" dirty="0">
                    <a:ln>
                      <a:noFill/>
                    </a:ln>
                    <a:solidFill>
                      <a:srgbClr val="000000"/>
                    </a:solidFill>
                    <a:effectLst/>
                    <a:uLnTx/>
                    <a:uFillTx/>
                    <a:latin typeface="Arial" panose="020B0604020202020204"/>
                  </a:rPr>
                  <a:t> score as </a:t>
                </a:r>
                <a:r>
                  <a:rPr kumimoji="0" lang="es-ES" sz="1400" b="0" i="0" u="none" strike="noStrike" kern="1200" cap="none" spc="0" normalizeH="0" baseline="0" noProof="0" dirty="0" err="1">
                    <a:ln>
                      <a:noFill/>
                    </a:ln>
                    <a:solidFill>
                      <a:srgbClr val="000000"/>
                    </a:solidFill>
                    <a:effectLst/>
                    <a:uLnTx/>
                    <a:uFillTx/>
                    <a:latin typeface="Arial" panose="020B0604020202020204"/>
                  </a:rPr>
                  <a:t>kde</a:t>
                </a:r>
                <a:r>
                  <a:rPr kumimoji="0" lang="es-ES" sz="1400" b="0" i="0" u="none" strike="noStrike" kern="1200" cap="none" spc="0" normalizeH="0" baseline="0" noProof="0" dirty="0">
                    <a:ln>
                      <a:noFill/>
                    </a:ln>
                    <a:solidFill>
                      <a:srgbClr val="000000"/>
                    </a:solidFill>
                    <a:effectLst/>
                    <a:uLnTx/>
                    <a:uFillTx/>
                    <a:latin typeface="Arial" panose="020B0604020202020204"/>
                  </a:rPr>
                  <a:t> </a:t>
                </a:r>
                <a:r>
                  <a:rPr kumimoji="0" lang="es-ES" sz="1400" b="0" i="0" u="none" strike="noStrike" kern="1200" cap="none" spc="0" normalizeH="0" baseline="0" noProof="0" dirty="0" err="1">
                    <a:ln>
                      <a:noFill/>
                    </a:ln>
                    <a:solidFill>
                      <a:srgbClr val="000000"/>
                    </a:solidFill>
                    <a:effectLst/>
                    <a:uLnTx/>
                    <a:uFillTx/>
                    <a:latin typeface="Arial" panose="020B0604020202020204"/>
                  </a:rPr>
                  <a:t>of</a:t>
                </a:r>
                <a:r>
                  <a:rPr kumimoji="0" lang="es-ES" sz="1400" b="0" i="0" u="none" strike="noStrike" kern="1200" cap="none" spc="0" normalizeH="0" baseline="0" noProof="0" dirty="0">
                    <a:ln>
                      <a:noFill/>
                    </a:ln>
                    <a:solidFill>
                      <a:srgbClr val="000000"/>
                    </a:solidFill>
                    <a:effectLst/>
                    <a:uLnTx/>
                    <a:uFillTx/>
                    <a:latin typeface="Arial" panose="020B0604020202020204"/>
                  </a:rPr>
                  <a:t> </a:t>
                </a:r>
                <a:r>
                  <a:rPr kumimoji="0" lang="es-ES" sz="1400" b="0" i="0" u="none" strike="noStrike" kern="1200" cap="none" spc="0" normalizeH="0" baseline="0" noProof="0" dirty="0" err="1">
                    <a:ln>
                      <a:noFill/>
                    </a:ln>
                    <a:solidFill>
                      <a:srgbClr val="000000"/>
                    </a:solidFill>
                    <a:effectLst/>
                    <a:uLnTx/>
                    <a:uFillTx/>
                    <a:latin typeface="Arial" panose="020B0604020202020204"/>
                  </a:rPr>
                  <a:t>each</a:t>
                </a:r>
                <a:r>
                  <a:rPr kumimoji="0" lang="es-ES" sz="1400" b="0" i="0" u="none" strike="noStrike" kern="1200" cap="none" spc="0" normalizeH="0" baseline="0" noProof="0" dirty="0">
                    <a:ln>
                      <a:noFill/>
                    </a:ln>
                    <a:solidFill>
                      <a:srgbClr val="000000"/>
                    </a:solidFill>
                    <a:effectLst/>
                    <a:uLnTx/>
                    <a:uFillTx/>
                    <a:latin typeface="Arial" panose="020B0604020202020204"/>
                  </a:rPr>
                  <a:t> </a:t>
                </a:r>
                <a:r>
                  <a:rPr kumimoji="0" lang="es-ES" sz="1400" b="0" i="0" u="none" strike="noStrike" kern="1200" cap="none" spc="0" normalizeH="0" baseline="0" noProof="0" dirty="0" err="1">
                    <a:ln>
                      <a:noFill/>
                    </a:ln>
                    <a:solidFill>
                      <a:srgbClr val="000000"/>
                    </a:solidFill>
                    <a:effectLst/>
                    <a:uLnTx/>
                    <a:uFillTx/>
                    <a:latin typeface="Arial" panose="020B0604020202020204"/>
                  </a:rPr>
                  <a:t>sample</a:t>
                </a:r>
                <a:r>
                  <a:rPr kumimoji="0" lang="es-ES" sz="1400" b="0" i="0" u="none" strike="noStrike" kern="1200" cap="none" spc="0" normalizeH="0" baseline="0" noProof="0" dirty="0">
                    <a:ln>
                      <a:noFill/>
                    </a:ln>
                    <a:solidFill>
                      <a:srgbClr val="000000"/>
                    </a:solidFill>
                    <a:effectLst/>
                    <a:uLnTx/>
                    <a:uFillTx/>
                    <a:latin typeface="Arial" panose="020B0604020202020204"/>
                  </a:rPr>
                  <a:t>.</a:t>
                </a:r>
              </a:p>
              <a:p>
                <a:pPr marL="285750" lvl="0" indent="-285750">
                  <a:lnSpc>
                    <a:spcPct val="150000"/>
                  </a:lnSpc>
                  <a:buFont typeface="Arial" panose="020B0604020202020204" pitchFamily="34" charset="0"/>
                  <a:buChar char="•"/>
                </a:pPr>
                <a:endParaRPr kumimoji="0" lang="es-ES" sz="1400" b="0" i="0" u="none" strike="noStrike" kern="1200" cap="none" spc="0" normalizeH="0" baseline="0" noProof="0" dirty="0">
                  <a:ln>
                    <a:noFill/>
                  </a:ln>
                  <a:solidFill>
                    <a:srgbClr val="000000"/>
                  </a:solidFill>
                  <a:effectLst/>
                  <a:uLnTx/>
                  <a:uFillTx/>
                  <a:latin typeface="Arial" panose="020B0604020202020204"/>
                </a:endParaRPr>
              </a:p>
              <a:p>
                <a:pPr marL="285750" lvl="0" indent="-285750">
                  <a:lnSpc>
                    <a:spcPct val="150000"/>
                  </a:lnSpc>
                  <a:buFont typeface="Arial" panose="020B0604020202020204" pitchFamily="34" charset="0"/>
                  <a:buChar char="•"/>
                </a:pPr>
                <a:r>
                  <a:rPr lang="es-ES" sz="1400" dirty="0" err="1">
                    <a:solidFill>
                      <a:srgbClr val="000000"/>
                    </a:solidFill>
                    <a:latin typeface="Arial" panose="020B0604020202020204"/>
                  </a:rPr>
                  <a:t>Kde</a:t>
                </a:r>
                <a:r>
                  <a:rPr lang="es-ES" sz="1400" dirty="0">
                    <a:solidFill>
                      <a:srgbClr val="000000"/>
                    </a:solidFill>
                    <a:latin typeface="Arial" panose="020B0604020202020204"/>
                  </a:rPr>
                  <a:t> </a:t>
                </a:r>
                <a:r>
                  <a:rPr lang="es-ES" sz="1400" dirty="0" err="1">
                    <a:solidFill>
                      <a:srgbClr val="000000"/>
                    </a:solidFill>
                    <a:latin typeface="Arial" panose="020B0604020202020204"/>
                  </a:rPr>
                  <a:t>of</a:t>
                </a:r>
                <a:r>
                  <a:rPr lang="es-ES" sz="1400" dirty="0">
                    <a:solidFill>
                      <a:srgbClr val="000000"/>
                    </a:solidFill>
                    <a:latin typeface="Arial" panose="020B0604020202020204"/>
                  </a:rPr>
                  <a:t> </a:t>
                </a:r>
                <a:r>
                  <a:rPr lang="es-ES" sz="1400" dirty="0" err="1">
                    <a:solidFill>
                      <a:srgbClr val="000000"/>
                    </a:solidFill>
                    <a:latin typeface="Arial" panose="020B0604020202020204"/>
                  </a:rPr>
                  <a:t>each</a:t>
                </a:r>
                <a:r>
                  <a:rPr lang="es-ES" sz="1400" dirty="0">
                    <a:solidFill>
                      <a:srgbClr val="000000"/>
                    </a:solidFill>
                    <a:latin typeface="Arial" panose="020B0604020202020204"/>
                  </a:rPr>
                  <a:t> </a:t>
                </a:r>
                <a:r>
                  <a:rPr lang="es-ES" sz="1400" dirty="0" err="1">
                    <a:solidFill>
                      <a:srgbClr val="000000"/>
                    </a:solidFill>
                    <a:latin typeface="Arial" panose="020B0604020202020204"/>
                  </a:rPr>
                  <a:t>sample</a:t>
                </a:r>
                <a:r>
                  <a:rPr lang="es-ES" sz="1400" dirty="0">
                    <a:solidFill>
                      <a:srgbClr val="000000"/>
                    </a:solidFill>
                    <a:latin typeface="Arial" panose="020B0604020202020204"/>
                  </a:rPr>
                  <a:t> </a:t>
                </a:r>
                <a:r>
                  <a:rPr lang="es-ES" sz="1400" dirty="0" err="1">
                    <a:solidFill>
                      <a:srgbClr val="000000"/>
                    </a:solidFill>
                    <a:latin typeface="Arial" panose="020B0604020202020204"/>
                  </a:rPr>
                  <a:t>is</a:t>
                </a:r>
                <a:r>
                  <a:rPr lang="es-ES" sz="1400" dirty="0">
                    <a:solidFill>
                      <a:srgbClr val="000000"/>
                    </a:solidFill>
                    <a:latin typeface="Arial" panose="020B0604020202020204"/>
                  </a:rPr>
                  <a:t> </a:t>
                </a:r>
                <a:r>
                  <a:rPr lang="es-ES" sz="1400" dirty="0" err="1">
                    <a:solidFill>
                      <a:srgbClr val="000000"/>
                    </a:solidFill>
                    <a:latin typeface="Arial" panose="020B0604020202020204"/>
                  </a:rPr>
                  <a:t>the</a:t>
                </a:r>
                <a:r>
                  <a:rPr lang="es-ES" sz="1400" dirty="0">
                    <a:solidFill>
                      <a:srgbClr val="000000"/>
                    </a:solidFill>
                    <a:latin typeface="Arial" panose="020B0604020202020204"/>
                  </a:rPr>
                  <a:t> </a:t>
                </a:r>
                <a:r>
                  <a:rPr lang="es-ES" sz="1400" dirty="0" err="1">
                    <a:solidFill>
                      <a:srgbClr val="000000"/>
                    </a:solidFill>
                    <a:latin typeface="Arial" panose="020B0604020202020204"/>
                  </a:rPr>
                  <a:t>quantification</a:t>
                </a:r>
                <a:r>
                  <a:rPr lang="es-ES" sz="1400" dirty="0">
                    <a:solidFill>
                      <a:srgbClr val="000000"/>
                    </a:solidFill>
                    <a:latin typeface="Arial" panose="020B0604020202020204"/>
                  </a:rPr>
                  <a:t> </a:t>
                </a:r>
                <a:r>
                  <a:rPr lang="es-ES" sz="1400" dirty="0" err="1">
                    <a:solidFill>
                      <a:srgbClr val="000000"/>
                    </a:solidFill>
                    <a:latin typeface="Arial" panose="020B0604020202020204"/>
                  </a:rPr>
                  <a:t>of</a:t>
                </a:r>
                <a:r>
                  <a:rPr lang="es-ES" sz="1400" dirty="0">
                    <a:solidFill>
                      <a:srgbClr val="000000"/>
                    </a:solidFill>
                    <a:latin typeface="Arial" panose="020B0604020202020204"/>
                  </a:rPr>
                  <a:t> </a:t>
                </a:r>
                <a:r>
                  <a:rPr lang="es-ES" sz="1400" dirty="0" err="1">
                    <a:solidFill>
                      <a:srgbClr val="000000"/>
                    </a:solidFill>
                    <a:latin typeface="Arial" panose="020B0604020202020204"/>
                  </a:rPr>
                  <a:t>the</a:t>
                </a:r>
                <a:r>
                  <a:rPr lang="es-ES" sz="1400" dirty="0">
                    <a:solidFill>
                      <a:srgbClr val="000000"/>
                    </a:solidFill>
                    <a:latin typeface="Arial" panose="020B0604020202020204"/>
                  </a:rPr>
                  <a:t> </a:t>
                </a:r>
                <a:r>
                  <a:rPr lang="es-ES" sz="1400" dirty="0" err="1">
                    <a:solidFill>
                      <a:srgbClr val="000000"/>
                    </a:solidFill>
                    <a:latin typeface="Arial" panose="020B0604020202020204"/>
                  </a:rPr>
                  <a:t>distance</a:t>
                </a:r>
                <a:r>
                  <a:rPr lang="es-ES" sz="1400" dirty="0">
                    <a:solidFill>
                      <a:srgbClr val="000000"/>
                    </a:solidFill>
                    <a:latin typeface="Arial" panose="020B0604020202020204"/>
                  </a:rPr>
                  <a:t> </a:t>
                </a:r>
                <a:r>
                  <a:rPr lang="es-ES" sz="1400" dirty="0" err="1">
                    <a:solidFill>
                      <a:srgbClr val="000000"/>
                    </a:solidFill>
                    <a:latin typeface="Arial" panose="020B0604020202020204"/>
                  </a:rPr>
                  <a:t>between</a:t>
                </a:r>
                <a:r>
                  <a:rPr lang="es-ES" sz="1400" dirty="0">
                    <a:solidFill>
                      <a:srgbClr val="000000"/>
                    </a:solidFill>
                    <a:latin typeface="Arial" panose="020B0604020202020204"/>
                  </a:rPr>
                  <a:t> </a:t>
                </a:r>
                <a:r>
                  <a:rPr lang="es-ES" sz="1400" dirty="0" err="1">
                    <a:solidFill>
                      <a:srgbClr val="000000"/>
                    </a:solidFill>
                    <a:latin typeface="Arial" panose="020B0604020202020204"/>
                  </a:rPr>
                  <a:t>sample</a:t>
                </a:r>
                <a:r>
                  <a:rPr lang="es-ES" sz="1400" dirty="0">
                    <a:solidFill>
                      <a:srgbClr val="000000"/>
                    </a:solidFill>
                    <a:latin typeface="Arial" panose="020B0604020202020204"/>
                  </a:rPr>
                  <a:t> </a:t>
                </a:r>
                <a:r>
                  <a:rPr lang="es-ES" sz="1400" dirty="0" err="1">
                    <a:solidFill>
                      <a:srgbClr val="000000"/>
                    </a:solidFill>
                    <a:latin typeface="Arial" panose="020B0604020202020204"/>
                  </a:rPr>
                  <a:t>distribution</a:t>
                </a:r>
                <a:r>
                  <a:rPr lang="es-ES" sz="1400" dirty="0">
                    <a:solidFill>
                      <a:srgbClr val="000000"/>
                    </a:solidFill>
                    <a:latin typeface="Arial" panose="020B0604020202020204"/>
                  </a:rPr>
                  <a:t> and Gaussian </a:t>
                </a:r>
                <a:r>
                  <a:rPr lang="es-ES" sz="1400" dirty="0" err="1">
                    <a:solidFill>
                      <a:srgbClr val="000000"/>
                    </a:solidFill>
                    <a:latin typeface="Arial" panose="020B0604020202020204"/>
                  </a:rPr>
                  <a:t>distribution</a:t>
                </a:r>
                <a:r>
                  <a:rPr lang="es-ES" sz="1400" dirty="0">
                    <a:solidFill>
                      <a:srgbClr val="000000"/>
                    </a:solidFill>
                    <a:latin typeface="Arial" panose="020B0604020202020204"/>
                  </a:rPr>
                  <a:t>.</a:t>
                </a:r>
              </a:p>
              <a:p>
                <a:pPr marL="285750" lvl="0" indent="-285750">
                  <a:lnSpc>
                    <a:spcPct val="150000"/>
                  </a:lnSpc>
                  <a:buFont typeface="Arial" panose="020B0604020202020204" pitchFamily="34" charset="0"/>
                  <a:buChar char="•"/>
                </a:pPr>
                <a:endParaRPr kumimoji="0" lang="es-ES" sz="1400" b="0" i="0" u="none" strike="noStrike" kern="1200" cap="none" spc="0" normalizeH="0" baseline="0" noProof="0" dirty="0">
                  <a:ln>
                    <a:noFill/>
                  </a:ln>
                  <a:solidFill>
                    <a:srgbClr val="000000"/>
                  </a:solidFill>
                  <a:effectLst/>
                  <a:uLnTx/>
                  <a:uFillTx/>
                  <a:latin typeface="Arial" panose="020B0604020202020204"/>
                </a:endParaRPr>
              </a:p>
              <a:p>
                <a:pPr marL="285750" lvl="0" indent="-285750">
                  <a:lnSpc>
                    <a:spcPct val="150000"/>
                  </a:lnSpc>
                  <a:buFont typeface="Arial" panose="020B0604020202020204" pitchFamily="34" charset="0"/>
                  <a:buChar char="•"/>
                </a:pPr>
                <a:r>
                  <a:rPr kumimoji="0" lang="es-ES" sz="1400" b="0" i="0" u="none" strike="noStrike" kern="1200" cap="none" spc="0" normalizeH="0" baseline="0" noProof="0" dirty="0" err="1">
                    <a:ln>
                      <a:noFill/>
                    </a:ln>
                    <a:solidFill>
                      <a:srgbClr val="000000"/>
                    </a:solidFill>
                    <a:effectLst/>
                    <a:uLnTx/>
                    <a:uFillTx/>
                    <a:latin typeface="Arial" panose="020B0604020202020204"/>
                  </a:rPr>
                  <a:t>Using</a:t>
                </a:r>
                <a:r>
                  <a:rPr kumimoji="0" lang="es-ES" sz="1400" b="0" i="0" u="none" strike="noStrike" kern="1200" cap="none" spc="0" normalizeH="0" baseline="0" noProof="0" dirty="0">
                    <a:ln>
                      <a:noFill/>
                    </a:ln>
                    <a:solidFill>
                      <a:srgbClr val="000000"/>
                    </a:solidFill>
                    <a:effectLst/>
                    <a:uLnTx/>
                    <a:uFillTx/>
                    <a:latin typeface="Arial" panose="020B0604020202020204"/>
                  </a:rPr>
                  <a:t> </a:t>
                </a:r>
                <a:r>
                  <a:rPr kumimoji="0" lang="es-ES" sz="1400" b="0" i="0" u="none" strike="noStrike" kern="1200" cap="none" spc="0" normalizeH="0" baseline="0" noProof="0" dirty="0" err="1">
                    <a:ln>
                      <a:noFill/>
                    </a:ln>
                    <a:solidFill>
                      <a:srgbClr val="000000"/>
                    </a:solidFill>
                    <a:effectLst/>
                    <a:uLnTx/>
                    <a:uFillTx/>
                    <a:latin typeface="Arial" panose="020B0604020202020204"/>
                  </a:rPr>
                  <a:t>threshold</a:t>
                </a:r>
                <a:r>
                  <a:rPr kumimoji="0" lang="es-ES" sz="1400" b="0" i="0" u="none" strike="noStrike" kern="1200" cap="none" spc="0" normalizeH="0" baseline="0" noProof="0" dirty="0">
                    <a:ln>
                      <a:noFill/>
                    </a:ln>
                    <a:solidFill>
                      <a:srgbClr val="000000"/>
                    </a:solidFill>
                    <a:effectLst/>
                    <a:uLnTx/>
                    <a:uFillTx/>
                    <a:latin typeface="Arial" panose="020B0604020202020204"/>
                  </a:rPr>
                  <a:t> </a:t>
                </a:r>
                <a:r>
                  <a:rPr kumimoji="0" lang="es-ES" sz="1400" b="0" i="0" u="none" strike="noStrike" kern="1200" cap="none" spc="0" normalizeH="0" baseline="0" noProof="0" dirty="0" err="1">
                    <a:ln>
                      <a:noFill/>
                    </a:ln>
                    <a:solidFill>
                      <a:srgbClr val="000000"/>
                    </a:solidFill>
                    <a:effectLst/>
                    <a:uLnTx/>
                    <a:uFillTx/>
                    <a:latin typeface="Arial" panose="020B0604020202020204"/>
                  </a:rPr>
                  <a:t>function</a:t>
                </a:r>
                <a:r>
                  <a:rPr kumimoji="0" lang="es-ES" sz="1400" b="0" i="0" u="none" strike="noStrike" kern="1200" cap="none" spc="0" normalizeH="0" baseline="0" noProof="0" dirty="0">
                    <a:ln>
                      <a:noFill/>
                    </a:ln>
                    <a:solidFill>
                      <a:srgbClr val="000000"/>
                    </a:solidFill>
                    <a:effectLst/>
                    <a:uLnTx/>
                    <a:uFillTx/>
                    <a:latin typeface="Arial" panose="020B0604020202020204"/>
                  </a:rPr>
                  <a:t> </a:t>
                </a:r>
                <a:r>
                  <a:rPr kumimoji="0" lang="es-ES" sz="1400" b="0" i="0" u="none" strike="noStrike" kern="1200" cap="none" spc="0" normalizeH="0" baseline="0" noProof="0" dirty="0" err="1">
                    <a:ln>
                      <a:noFill/>
                    </a:ln>
                    <a:solidFill>
                      <a:srgbClr val="000000"/>
                    </a:solidFill>
                    <a:effectLst/>
                    <a:uLnTx/>
                    <a:uFillTx/>
                    <a:latin typeface="Arial" panose="020B0604020202020204"/>
                  </a:rPr>
                  <a:t>we</a:t>
                </a:r>
                <a:r>
                  <a:rPr kumimoji="0" lang="es-ES" sz="1400" b="0" i="0" u="none" strike="noStrike" kern="1200" cap="none" spc="0" normalizeH="0" baseline="0" noProof="0" dirty="0">
                    <a:ln>
                      <a:noFill/>
                    </a:ln>
                    <a:solidFill>
                      <a:srgbClr val="000000"/>
                    </a:solidFill>
                    <a:effectLst/>
                    <a:uLnTx/>
                    <a:uFillTx/>
                    <a:latin typeface="Arial" panose="020B0604020202020204"/>
                  </a:rPr>
                  <a:t> </a:t>
                </a:r>
                <a:r>
                  <a:rPr kumimoji="0" lang="es-ES" sz="1400" b="0" i="0" u="none" strike="noStrike" kern="1200" cap="none" spc="0" normalizeH="0" baseline="0" noProof="0" dirty="0" err="1">
                    <a:ln>
                      <a:noFill/>
                    </a:ln>
                    <a:solidFill>
                      <a:srgbClr val="000000"/>
                    </a:solidFill>
                    <a:effectLst/>
                    <a:uLnTx/>
                    <a:uFillTx/>
                    <a:latin typeface="Arial" panose="020B0604020202020204"/>
                  </a:rPr>
                  <a:t>have</a:t>
                </a:r>
                <a:r>
                  <a:rPr kumimoji="0" lang="es-ES" sz="1400" b="0" i="0" u="none" strike="noStrike" kern="1200" cap="none" spc="0" normalizeH="0" baseline="0" noProof="0" dirty="0">
                    <a:ln>
                      <a:noFill/>
                    </a:ln>
                    <a:solidFill>
                      <a:srgbClr val="000000"/>
                    </a:solidFill>
                    <a:effectLst/>
                    <a:uLnTx/>
                    <a:uFillTx/>
                    <a:latin typeface="Arial" panose="020B0604020202020204"/>
                  </a:rPr>
                  <a:t> </a:t>
                </a:r>
                <a:r>
                  <a:rPr kumimoji="0" lang="es-ES" sz="1400" b="0" i="0" u="none" strike="noStrike" kern="1200" cap="none" spc="0" normalizeH="0" baseline="0" noProof="0" dirty="0" err="1">
                    <a:ln>
                      <a:noFill/>
                    </a:ln>
                    <a:solidFill>
                      <a:srgbClr val="000000"/>
                    </a:solidFill>
                    <a:effectLst/>
                    <a:uLnTx/>
                    <a:uFillTx/>
                    <a:latin typeface="Arial" panose="020B0604020202020204"/>
                  </a:rPr>
                  <a:t>separated</a:t>
                </a:r>
                <a:r>
                  <a:rPr kumimoji="0" lang="es-ES" sz="1400" b="0" i="0" u="none" strike="noStrike" kern="1200" cap="none" spc="0" normalizeH="0" baseline="0" noProof="0" dirty="0">
                    <a:ln>
                      <a:noFill/>
                    </a:ln>
                    <a:solidFill>
                      <a:srgbClr val="000000"/>
                    </a:solidFill>
                    <a:effectLst/>
                    <a:uLnTx/>
                    <a:uFillTx/>
                    <a:latin typeface="Arial" panose="020B0604020202020204"/>
                  </a:rPr>
                  <a:t> </a:t>
                </a:r>
                <a:r>
                  <a:rPr kumimoji="0" lang="es-ES" sz="1400" b="0" i="0" u="none" strike="noStrike" kern="1200" cap="none" spc="0" normalizeH="0" baseline="0" noProof="0" dirty="0" err="1">
                    <a:ln>
                      <a:noFill/>
                    </a:ln>
                    <a:solidFill>
                      <a:srgbClr val="000000"/>
                    </a:solidFill>
                    <a:effectLst/>
                    <a:uLnTx/>
                    <a:uFillTx/>
                    <a:latin typeface="Arial" panose="020B0604020202020204"/>
                  </a:rPr>
                  <a:t>the</a:t>
                </a:r>
                <a:r>
                  <a:rPr kumimoji="0" lang="es-ES" sz="1400" b="0" i="0" u="none" strike="noStrike" kern="1200" cap="none" spc="0" normalizeH="0" baseline="0" noProof="0" dirty="0">
                    <a:ln>
                      <a:noFill/>
                    </a:ln>
                    <a:solidFill>
                      <a:srgbClr val="000000"/>
                    </a:solidFill>
                    <a:effectLst/>
                    <a:uLnTx/>
                    <a:uFillTx/>
                    <a:latin typeface="Arial" panose="020B0604020202020204"/>
                  </a:rPr>
                  <a:t> </a:t>
                </a:r>
                <a:r>
                  <a:rPr kumimoji="0" lang="es-ES" sz="1400" b="0" i="0" u="none" strike="noStrike" kern="1200" cap="none" spc="0" normalizeH="0" baseline="0" noProof="0" dirty="0" err="1">
                    <a:ln>
                      <a:noFill/>
                    </a:ln>
                    <a:solidFill>
                      <a:srgbClr val="000000"/>
                    </a:solidFill>
                    <a:effectLst/>
                    <a:uLnTx/>
                    <a:uFillTx/>
                    <a:latin typeface="Arial" panose="020B0604020202020204"/>
                  </a:rPr>
                  <a:t>anomalies</a:t>
                </a:r>
                <a:r>
                  <a:rPr kumimoji="0" lang="es-ES" sz="1400" b="0" i="0" u="none" strike="noStrike" kern="1200" cap="none" spc="0" normalizeH="0" baseline="0" noProof="0" dirty="0">
                    <a:ln>
                      <a:noFill/>
                    </a:ln>
                    <a:solidFill>
                      <a:srgbClr val="000000"/>
                    </a:solidFill>
                    <a:effectLst/>
                    <a:uLnTx/>
                    <a:uFillTx/>
                    <a:latin typeface="Arial" panose="020B0604020202020204"/>
                  </a:rPr>
                  <a:t> </a:t>
                </a:r>
                <a:r>
                  <a:rPr kumimoji="0" lang="es-ES" sz="1400" b="0" i="0" u="none" strike="noStrike" kern="1200" cap="none" spc="0" normalizeH="0" baseline="0" noProof="0" dirty="0" err="1">
                    <a:ln>
                      <a:noFill/>
                    </a:ln>
                    <a:solidFill>
                      <a:srgbClr val="000000"/>
                    </a:solidFill>
                    <a:effectLst/>
                    <a:uLnTx/>
                    <a:uFillTx/>
                    <a:latin typeface="Arial" panose="020B0604020202020204"/>
                  </a:rPr>
                  <a:t>from</a:t>
                </a:r>
                <a:r>
                  <a:rPr kumimoji="0" lang="es-ES" sz="1400" b="0" i="0" u="none" strike="noStrike" kern="1200" cap="none" spc="0" normalizeH="0" baseline="0" noProof="0" dirty="0">
                    <a:ln>
                      <a:noFill/>
                    </a:ln>
                    <a:solidFill>
                      <a:srgbClr val="000000"/>
                    </a:solidFill>
                    <a:effectLst/>
                    <a:uLnTx/>
                    <a:uFillTx/>
                    <a:latin typeface="Arial" panose="020B0604020202020204"/>
                  </a:rPr>
                  <a:t> normal simples and </a:t>
                </a:r>
                <a:r>
                  <a:rPr kumimoji="0" lang="es-ES" sz="1400" b="0" i="0" u="none" strike="noStrike" kern="1200" cap="none" spc="0" normalizeH="0" baseline="0" noProof="0" dirty="0" err="1">
                    <a:ln>
                      <a:noFill/>
                    </a:ln>
                    <a:solidFill>
                      <a:srgbClr val="000000"/>
                    </a:solidFill>
                    <a:effectLst/>
                    <a:uLnTx/>
                    <a:uFillTx/>
                    <a:latin typeface="Arial" panose="020B0604020202020204"/>
                  </a:rPr>
                  <a:t>measured</a:t>
                </a:r>
                <a:r>
                  <a:rPr kumimoji="0" lang="es-ES" sz="1400" b="0" i="0" u="none" strike="noStrike" kern="1200" cap="none" spc="0" normalizeH="0" baseline="0" noProof="0" dirty="0">
                    <a:ln>
                      <a:noFill/>
                    </a:ln>
                    <a:solidFill>
                      <a:srgbClr val="000000"/>
                    </a:solidFill>
                    <a:effectLst/>
                    <a:uLnTx/>
                    <a:uFillTx/>
                    <a:latin typeface="Arial" panose="020B0604020202020204"/>
                  </a:rPr>
                  <a:t> performance </a:t>
                </a:r>
                <a:r>
                  <a:rPr kumimoji="0" lang="es-ES" sz="1400" b="0" i="0" u="none" strike="noStrike" kern="1200" cap="none" spc="0" normalizeH="0" baseline="0" noProof="0" dirty="0" err="1">
                    <a:ln>
                      <a:noFill/>
                    </a:ln>
                    <a:solidFill>
                      <a:srgbClr val="000000"/>
                    </a:solidFill>
                    <a:effectLst/>
                    <a:uLnTx/>
                    <a:uFillTx/>
                    <a:latin typeface="Arial" panose="020B0604020202020204"/>
                  </a:rPr>
                  <a:t>metrics</a:t>
                </a:r>
                <a:r>
                  <a:rPr lang="es-ES" sz="1400" dirty="0">
                    <a:solidFill>
                      <a:srgbClr val="000000"/>
                    </a:solidFill>
                    <a:latin typeface="Arial" panose="020B0604020202020204"/>
                  </a:rPr>
                  <a:t> : </a:t>
                </a:r>
                <a:r>
                  <a:rPr lang="es-ES" sz="1400" dirty="0" err="1">
                    <a:solidFill>
                      <a:srgbClr val="000000"/>
                    </a:solidFill>
                    <a:latin typeface="Arial" panose="020B0604020202020204"/>
                  </a:rPr>
                  <a:t>accuracy</a:t>
                </a:r>
                <a:r>
                  <a:rPr lang="es-ES" sz="1400" dirty="0">
                    <a:solidFill>
                      <a:srgbClr val="000000"/>
                    </a:solidFill>
                    <a:latin typeface="Arial" panose="020B0604020202020204"/>
                  </a:rPr>
                  <a:t>, AUC and ROC curves </a:t>
                </a:r>
                <a:r>
                  <a:rPr lang="es-ES" sz="1400" dirty="0" err="1">
                    <a:solidFill>
                      <a:srgbClr val="000000"/>
                    </a:solidFill>
                    <a:latin typeface="Arial" panose="020B0604020202020204"/>
                  </a:rPr>
                  <a:t>for</a:t>
                </a:r>
                <a:r>
                  <a:rPr lang="es-ES" sz="1400" dirty="0">
                    <a:solidFill>
                      <a:srgbClr val="000000"/>
                    </a:solidFill>
                    <a:latin typeface="Arial" panose="020B0604020202020204"/>
                  </a:rPr>
                  <a:t> </a:t>
                </a:r>
                <a:r>
                  <a:rPr lang="es-ES" sz="1400" dirty="0" err="1">
                    <a:solidFill>
                      <a:srgbClr val="000000"/>
                    </a:solidFill>
                    <a:latin typeface="Arial" panose="020B0604020202020204"/>
                  </a:rPr>
                  <a:t>different</a:t>
                </a:r>
                <a:r>
                  <a:rPr lang="es-ES" sz="1400" dirty="0">
                    <a:solidFill>
                      <a:srgbClr val="000000"/>
                    </a:solidFill>
                    <a:latin typeface="Arial" panose="020B0604020202020204"/>
                  </a:rPr>
                  <a:t> cameras</a:t>
                </a:r>
                <a:endParaRPr kumimoji="0" lang="es-ES" sz="1400" b="0" i="0" u="none" strike="noStrike" kern="1200" cap="none" spc="0" normalizeH="0" baseline="0" noProof="0" dirty="0">
                  <a:ln>
                    <a:noFill/>
                  </a:ln>
                  <a:solidFill>
                    <a:srgbClr val="000000"/>
                  </a:solidFill>
                  <a:effectLst/>
                  <a:uLnTx/>
                  <a:uFillTx/>
                  <a:latin typeface="Arial" panose="020B0604020202020204"/>
                </a:endParaRPr>
              </a:p>
              <a:p>
                <a:pPr marL="742950" lvl="1" indent="-285750">
                  <a:lnSpc>
                    <a:spcPct val="150000"/>
                  </a:lnSpc>
                  <a:buFont typeface="Arial" panose="020B0604020202020204" pitchFamily="34" charset="0"/>
                  <a:buChar char="•"/>
                </a:pPr>
                <a:endParaRPr kumimoji="0" lang="es-ES" sz="16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mc:Choice>
        <mc:Fallback xmlns="">
          <p:sp>
            <p:nvSpPr>
              <p:cNvPr id="4" name="CuadroTexto 3">
                <a:extLst>
                  <a:ext uri="{FF2B5EF4-FFF2-40B4-BE49-F238E27FC236}">
                    <a16:creationId xmlns:a16="http://schemas.microsoft.com/office/drawing/2014/main" id="{EFDDBEA9-1505-5940-9E3E-E9F6618242CD}"/>
                  </a:ext>
                </a:extLst>
              </p:cNvPr>
              <p:cNvSpPr txBox="1">
                <a:spLocks noRot="1" noChangeAspect="1" noMove="1" noResize="1" noEditPoints="1" noAdjustHandles="1" noChangeArrowheads="1" noChangeShapeType="1" noTextEdit="1"/>
              </p:cNvSpPr>
              <p:nvPr/>
            </p:nvSpPr>
            <p:spPr>
              <a:xfrm>
                <a:off x="845684" y="1917673"/>
                <a:ext cx="4807609" cy="4940327"/>
              </a:xfrm>
              <a:prstGeom prst="rect">
                <a:avLst/>
              </a:prstGeom>
              <a:blipFill>
                <a:blip r:embed="rId3"/>
                <a:stretch>
                  <a:fillRect l="-254" r="-508"/>
                </a:stretch>
              </a:blipFill>
            </p:spPr>
            <p:txBody>
              <a:bodyPr/>
              <a:lstStyle/>
              <a:p>
                <a:r>
                  <a:rPr lang="en-US">
                    <a:noFill/>
                  </a:rPr>
                  <a:t> </a:t>
                </a:r>
              </a:p>
            </p:txBody>
          </p:sp>
        </mc:Fallback>
      </mc:AlternateContent>
      <p:sp>
        <p:nvSpPr>
          <p:cNvPr id="21" name="Marcador de texto 20">
            <a:extLst>
              <a:ext uri="{FF2B5EF4-FFF2-40B4-BE49-F238E27FC236}">
                <a16:creationId xmlns:a16="http://schemas.microsoft.com/office/drawing/2014/main" id="{EA285785-D86B-FE43-8366-0C5CC92E214E}"/>
              </a:ext>
            </a:extLst>
          </p:cNvPr>
          <p:cNvSpPr>
            <a:spLocks noGrp="1"/>
          </p:cNvSpPr>
          <p:nvPr>
            <p:ph type="body" sz="quarter" idx="13"/>
          </p:nvPr>
        </p:nvSpPr>
        <p:spPr>
          <a:xfrm>
            <a:off x="845684" y="240918"/>
            <a:ext cx="3958136" cy="365125"/>
          </a:xfrm>
        </p:spPr>
        <p:txBody>
          <a:bodyPr>
            <a:normAutofit/>
          </a:bodyPr>
          <a:lstStyle/>
          <a:p>
            <a:r>
              <a:rPr lang="es-ES" dirty="0"/>
              <a:t>04 RESEARCH AND RESULTS</a:t>
            </a:r>
          </a:p>
        </p:txBody>
      </p:sp>
      <p:sp>
        <p:nvSpPr>
          <p:cNvPr id="2" name="Rectangle 1">
            <a:extLst>
              <a:ext uri="{FF2B5EF4-FFF2-40B4-BE49-F238E27FC236}">
                <a16:creationId xmlns:a16="http://schemas.microsoft.com/office/drawing/2014/main" id="{77284975-BE25-4F6D-8E2D-FEB31F76636B}"/>
              </a:ext>
            </a:extLst>
          </p:cNvPr>
          <p:cNvSpPr/>
          <p:nvPr/>
        </p:nvSpPr>
        <p:spPr>
          <a:xfrm>
            <a:off x="941900" y="787206"/>
            <a:ext cx="10308199"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FFC000"/>
                </a:solidFill>
                <a:effectLst/>
                <a:highlight>
                  <a:srgbClr val="000000"/>
                </a:highlight>
                <a:uLnTx/>
                <a:uFillTx/>
                <a:latin typeface="Arial" panose="020B0604020202020204"/>
                <a:ea typeface="+mn-ea"/>
                <a:cs typeface="+mn-cs"/>
              </a:rPr>
              <a:t>Kernel Density </a:t>
            </a:r>
            <a:r>
              <a:rPr kumimoji="0" lang="en-US" sz="3200" b="1" i="0" u="none" strike="noStrike" kern="1200" cap="none" spc="0" normalizeH="0" baseline="0" noProof="0" dirty="0" err="1">
                <a:ln>
                  <a:noFill/>
                </a:ln>
                <a:solidFill>
                  <a:srgbClr val="FFC000"/>
                </a:solidFill>
                <a:effectLst/>
                <a:highlight>
                  <a:srgbClr val="000000"/>
                </a:highlight>
                <a:uLnTx/>
                <a:uFillTx/>
                <a:latin typeface="Arial" panose="020B0604020202020204"/>
                <a:ea typeface="+mn-ea"/>
                <a:cs typeface="+mn-cs"/>
              </a:rPr>
              <a:t>Estimation</a:t>
            </a:r>
            <a:r>
              <a:rPr kumimoji="0" lang="en-US" sz="3200" b="1" i="0" u="none" strike="noStrike" kern="1200" cap="none" spc="0" normalizeH="0" baseline="0" noProof="0" dirty="0" err="1">
                <a:ln>
                  <a:noFill/>
                </a:ln>
                <a:solidFill>
                  <a:srgbClr val="000000">
                    <a:lumMod val="95000"/>
                    <a:lumOff val="5000"/>
                  </a:srgbClr>
                </a:solidFill>
                <a:effectLst/>
                <a:uLnTx/>
                <a:uFillTx/>
                <a:latin typeface="Arial" panose="020B0604020202020204"/>
                <a:ea typeface="+mn-ea"/>
                <a:cs typeface="+mn-cs"/>
              </a:rPr>
              <a:t>as</a:t>
            </a:r>
            <a:r>
              <a:rPr kumimoji="0" lang="en-US" sz="3200" b="1" i="0" u="none" strike="noStrike" kern="1200" cap="none" spc="0" normalizeH="0" baseline="0" noProof="0" dirty="0">
                <a:ln>
                  <a:noFill/>
                </a:ln>
                <a:solidFill>
                  <a:srgbClr val="000000">
                    <a:lumMod val="95000"/>
                    <a:lumOff val="5000"/>
                  </a:srgbClr>
                </a:solidFill>
                <a:effectLst/>
                <a:uLnTx/>
                <a:uFillTx/>
                <a:latin typeface="Arial" panose="020B0604020202020204"/>
                <a:ea typeface="+mn-ea"/>
                <a:cs typeface="+mn-cs"/>
              </a:rPr>
              <a:t> Anomaly score A(x)</a:t>
            </a:r>
          </a:p>
        </p:txBody>
      </p:sp>
      <p:sp>
        <p:nvSpPr>
          <p:cNvPr id="3" name="TextBox 2">
            <a:extLst>
              <a:ext uri="{FF2B5EF4-FFF2-40B4-BE49-F238E27FC236}">
                <a16:creationId xmlns:a16="http://schemas.microsoft.com/office/drawing/2014/main" id="{F6990DC5-2500-41AC-AEFE-56CD84876919}"/>
              </a:ext>
            </a:extLst>
          </p:cNvPr>
          <p:cNvSpPr txBox="1"/>
          <p:nvPr/>
        </p:nvSpPr>
        <p:spPr>
          <a:xfrm>
            <a:off x="5639990" y="2971800"/>
            <a:ext cx="65" cy="276999"/>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6" name="Picture 5">
            <a:extLst>
              <a:ext uri="{FF2B5EF4-FFF2-40B4-BE49-F238E27FC236}">
                <a16:creationId xmlns:a16="http://schemas.microsoft.com/office/drawing/2014/main" id="{CF02B20E-3F15-4C63-A283-FC642B332C9B}"/>
              </a:ext>
            </a:extLst>
          </p:cNvPr>
          <p:cNvPicPr>
            <a:picLocks noChangeAspect="1"/>
          </p:cNvPicPr>
          <p:nvPr/>
        </p:nvPicPr>
        <p:blipFill>
          <a:blip r:embed="rId4"/>
          <a:stretch>
            <a:fillRect/>
          </a:stretch>
        </p:blipFill>
        <p:spPr>
          <a:xfrm>
            <a:off x="5241163" y="1599783"/>
            <a:ext cx="3598661" cy="2399107"/>
          </a:xfrm>
          <a:prstGeom prst="rect">
            <a:avLst/>
          </a:prstGeom>
        </p:spPr>
      </p:pic>
      <p:pic>
        <p:nvPicPr>
          <p:cNvPr id="8" name="Picture 7">
            <a:extLst>
              <a:ext uri="{FF2B5EF4-FFF2-40B4-BE49-F238E27FC236}">
                <a16:creationId xmlns:a16="http://schemas.microsoft.com/office/drawing/2014/main" id="{84FE2D36-50E6-4FB1-AB2A-FE773E8EBEDB}"/>
              </a:ext>
            </a:extLst>
          </p:cNvPr>
          <p:cNvPicPr>
            <a:picLocks noChangeAspect="1"/>
          </p:cNvPicPr>
          <p:nvPr/>
        </p:nvPicPr>
        <p:blipFill>
          <a:blip r:embed="rId5"/>
          <a:stretch>
            <a:fillRect/>
          </a:stretch>
        </p:blipFill>
        <p:spPr>
          <a:xfrm>
            <a:off x="8698156" y="1630978"/>
            <a:ext cx="3551867" cy="2367912"/>
          </a:xfrm>
          <a:prstGeom prst="rect">
            <a:avLst/>
          </a:prstGeom>
        </p:spPr>
      </p:pic>
      <p:pic>
        <p:nvPicPr>
          <p:cNvPr id="7" name="Picture 6">
            <a:extLst>
              <a:ext uri="{FF2B5EF4-FFF2-40B4-BE49-F238E27FC236}">
                <a16:creationId xmlns:a16="http://schemas.microsoft.com/office/drawing/2014/main" id="{562F1387-8F91-4DEE-AE93-0A01AE5A11AE}"/>
              </a:ext>
            </a:extLst>
          </p:cNvPr>
          <p:cNvPicPr>
            <a:picLocks noChangeAspect="1"/>
          </p:cNvPicPr>
          <p:nvPr/>
        </p:nvPicPr>
        <p:blipFill>
          <a:blip r:embed="rId6"/>
          <a:stretch>
            <a:fillRect/>
          </a:stretch>
        </p:blipFill>
        <p:spPr>
          <a:xfrm>
            <a:off x="5454203" y="4053274"/>
            <a:ext cx="3228067" cy="2582454"/>
          </a:xfrm>
          <a:prstGeom prst="rect">
            <a:avLst/>
          </a:prstGeom>
        </p:spPr>
      </p:pic>
    </p:spTree>
    <p:extLst>
      <p:ext uri="{BB962C8B-B14F-4D97-AF65-F5344CB8AC3E}">
        <p14:creationId xmlns:p14="http://schemas.microsoft.com/office/powerpoint/2010/main" val="37849231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ED4EC942-F07C-0F44-8AEB-DF2058E18405}"/>
              </a:ext>
            </a:extLst>
          </p:cNvPr>
          <p:cNvSpPr/>
          <p:nvPr/>
        </p:nvSpPr>
        <p:spPr>
          <a:xfrm>
            <a:off x="0" y="743537"/>
            <a:ext cx="12192000" cy="138791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9" name="Marcador de texto 8">
            <a:extLst>
              <a:ext uri="{FF2B5EF4-FFF2-40B4-BE49-F238E27FC236}">
                <a16:creationId xmlns:a16="http://schemas.microsoft.com/office/drawing/2014/main" id="{F30BC2A2-5FF1-9C43-A017-CD802871BB4D}"/>
              </a:ext>
            </a:extLst>
          </p:cNvPr>
          <p:cNvSpPr>
            <a:spLocks noGrp="1"/>
          </p:cNvSpPr>
          <p:nvPr>
            <p:ph type="body" sz="quarter" idx="13"/>
          </p:nvPr>
        </p:nvSpPr>
        <p:spPr>
          <a:xfrm>
            <a:off x="845684" y="240918"/>
            <a:ext cx="3771392" cy="365125"/>
          </a:xfrm>
        </p:spPr>
        <p:txBody>
          <a:bodyPr>
            <a:normAutofit fontScale="92500"/>
          </a:bodyPr>
          <a:lstStyle/>
          <a:p>
            <a:r>
              <a:rPr lang="es-ES" dirty="0"/>
              <a:t>04 RESEARCH AND RESULTS</a:t>
            </a:r>
          </a:p>
        </p:txBody>
      </p:sp>
      <p:sp>
        <p:nvSpPr>
          <p:cNvPr id="12" name="CuadroTexto 11">
            <a:extLst>
              <a:ext uri="{FF2B5EF4-FFF2-40B4-BE49-F238E27FC236}">
                <a16:creationId xmlns:a16="http://schemas.microsoft.com/office/drawing/2014/main" id="{FBFA3DBD-00DE-9E44-828F-4B1F9E93C360}"/>
              </a:ext>
            </a:extLst>
          </p:cNvPr>
          <p:cNvSpPr txBox="1"/>
          <p:nvPr/>
        </p:nvSpPr>
        <p:spPr>
          <a:xfrm>
            <a:off x="0" y="940763"/>
            <a:ext cx="12192000"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4800" b="1" i="0" u="none" strike="noStrike" kern="1200" cap="none" spc="0" normalizeH="0" baseline="0" noProof="0" dirty="0" err="1">
                <a:ln>
                  <a:noFill/>
                </a:ln>
                <a:solidFill>
                  <a:srgbClr val="000000">
                    <a:lumMod val="95000"/>
                    <a:lumOff val="5000"/>
                  </a:srgbClr>
                </a:solidFill>
                <a:effectLst/>
                <a:uLnTx/>
                <a:uFillTx/>
                <a:latin typeface="Arial" panose="020B0604020202020204"/>
                <a:ea typeface="Roboto" panose="02000000000000000000" pitchFamily="2" charset="0"/>
                <a:cs typeface="Roboto" panose="02000000000000000000" pitchFamily="2" charset="0"/>
              </a:rPr>
              <a:t>Results</a:t>
            </a:r>
            <a:r>
              <a:rPr kumimoji="0" lang="es-ES" sz="4800" b="1" i="0" u="none" strike="noStrike" kern="1200" cap="none" spc="0" normalizeH="0" baseline="0" noProof="0" dirty="0">
                <a:ln>
                  <a:noFill/>
                </a:ln>
                <a:solidFill>
                  <a:srgbClr val="000000">
                    <a:lumMod val="95000"/>
                    <a:lumOff val="5000"/>
                  </a:srgbClr>
                </a:solidFill>
                <a:effectLst/>
                <a:uLnTx/>
                <a:uFillTx/>
                <a:latin typeface="Arial" panose="020B0604020202020204"/>
                <a:ea typeface="Roboto" panose="02000000000000000000" pitchFamily="2" charset="0"/>
                <a:cs typeface="Roboto" panose="02000000000000000000" pitchFamily="2" charset="0"/>
              </a:rPr>
              <a:t> </a:t>
            </a:r>
            <a:r>
              <a:rPr kumimoji="0" lang="es-ES" sz="4800" b="1" i="0" u="none" strike="noStrike" kern="1200" cap="none" spc="0" normalizeH="0" baseline="0" noProof="0" dirty="0" err="1">
                <a:ln>
                  <a:noFill/>
                </a:ln>
                <a:solidFill>
                  <a:srgbClr val="000000">
                    <a:lumMod val="95000"/>
                    <a:lumOff val="5000"/>
                  </a:srgbClr>
                </a:solidFill>
                <a:effectLst/>
                <a:uLnTx/>
                <a:uFillTx/>
                <a:latin typeface="Arial" panose="020B0604020202020204"/>
                <a:ea typeface="Roboto" panose="02000000000000000000" pitchFamily="2" charset="0"/>
                <a:cs typeface="Roboto" panose="02000000000000000000" pitchFamily="2" charset="0"/>
              </a:rPr>
              <a:t>for</a:t>
            </a:r>
            <a:r>
              <a:rPr kumimoji="0" lang="es-ES" sz="4800" b="1" i="0" u="none" strike="noStrike" kern="1200" cap="none" spc="0" normalizeH="0" baseline="0" noProof="0" dirty="0">
                <a:ln>
                  <a:noFill/>
                </a:ln>
                <a:solidFill>
                  <a:srgbClr val="000000">
                    <a:lumMod val="95000"/>
                    <a:lumOff val="5000"/>
                  </a:srgbClr>
                </a:solidFill>
                <a:effectLst/>
                <a:uLnTx/>
                <a:uFillTx/>
                <a:latin typeface="Arial" panose="020B0604020202020204"/>
                <a:ea typeface="Roboto" panose="02000000000000000000" pitchFamily="2" charset="0"/>
                <a:cs typeface="Roboto" panose="02000000000000000000" pitchFamily="2" charset="0"/>
              </a:rPr>
              <a:t> </a:t>
            </a:r>
            <a:r>
              <a:rPr lang="es-ES" sz="4800" b="1" dirty="0" err="1">
                <a:solidFill>
                  <a:srgbClr val="FFC000"/>
                </a:solidFill>
                <a:highlight>
                  <a:srgbClr val="000000"/>
                </a:highlight>
                <a:latin typeface="Arial" panose="020B0604020202020204"/>
                <a:ea typeface="Roboto" panose="02000000000000000000" pitchFamily="2" charset="0"/>
                <a:cs typeface="Roboto" panose="02000000000000000000" pitchFamily="2" charset="0"/>
              </a:rPr>
              <a:t>Autoencoder</a:t>
            </a:r>
            <a:r>
              <a:rPr kumimoji="0" lang="es-ES" sz="4800" b="1" i="0" u="none" strike="noStrike" kern="1200" cap="none" spc="0" normalizeH="0" baseline="0" noProof="0" dirty="0">
                <a:ln>
                  <a:noFill/>
                </a:ln>
                <a:solidFill>
                  <a:srgbClr val="FFC000"/>
                </a:solidFill>
                <a:effectLst/>
                <a:highlight>
                  <a:srgbClr val="000000"/>
                </a:highlight>
                <a:uLnTx/>
                <a:uFillTx/>
                <a:latin typeface="Arial" panose="020B0604020202020204"/>
                <a:ea typeface="Roboto" panose="02000000000000000000" pitchFamily="2" charset="0"/>
                <a:cs typeface="Roboto" panose="02000000000000000000" pitchFamily="2" charset="0"/>
              </a:rPr>
              <a:t> </a:t>
            </a:r>
            <a:endParaRPr kumimoji="0" lang="es-ES" sz="4800" b="1" i="0" u="none" strike="noStrike" kern="1200" cap="none" spc="0" normalizeH="0" baseline="0" noProof="0" dirty="0">
              <a:ln>
                <a:noFill/>
              </a:ln>
              <a:solidFill>
                <a:srgbClr val="000000">
                  <a:lumMod val="95000"/>
                  <a:lumOff val="5000"/>
                </a:srgbClr>
              </a:solidFill>
              <a:effectLst/>
              <a:uLnTx/>
              <a:uFillTx/>
              <a:latin typeface="Arial" panose="020B0604020202020204"/>
              <a:ea typeface="+mn-ea"/>
              <a:cs typeface="+mn-cs"/>
            </a:endParaRPr>
          </a:p>
        </p:txBody>
      </p:sp>
      <p:pic>
        <p:nvPicPr>
          <p:cNvPr id="4" name="Picture 3">
            <a:extLst>
              <a:ext uri="{FF2B5EF4-FFF2-40B4-BE49-F238E27FC236}">
                <a16:creationId xmlns:a16="http://schemas.microsoft.com/office/drawing/2014/main" id="{11E3D2DA-FC7A-4492-94E2-DA9E80A07203}"/>
              </a:ext>
            </a:extLst>
          </p:cNvPr>
          <p:cNvPicPr>
            <a:picLocks noChangeAspect="1"/>
          </p:cNvPicPr>
          <p:nvPr/>
        </p:nvPicPr>
        <p:blipFill>
          <a:blip r:embed="rId2"/>
          <a:stretch>
            <a:fillRect/>
          </a:stretch>
        </p:blipFill>
        <p:spPr>
          <a:xfrm>
            <a:off x="2234485" y="2426458"/>
            <a:ext cx="7644470" cy="3697446"/>
          </a:xfrm>
          <a:prstGeom prst="rect">
            <a:avLst/>
          </a:prstGeom>
        </p:spPr>
      </p:pic>
    </p:spTree>
    <p:extLst>
      <p:ext uri="{BB962C8B-B14F-4D97-AF65-F5344CB8AC3E}">
        <p14:creationId xmlns:p14="http://schemas.microsoft.com/office/powerpoint/2010/main" val="1266128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ángulo 28">
            <a:extLst>
              <a:ext uri="{FF2B5EF4-FFF2-40B4-BE49-F238E27FC236}">
                <a16:creationId xmlns:a16="http://schemas.microsoft.com/office/drawing/2014/main" id="{B3BA36DB-8F68-444D-8187-5FD8654367B4}"/>
              </a:ext>
            </a:extLst>
          </p:cNvPr>
          <p:cNvSpPr/>
          <p:nvPr/>
        </p:nvSpPr>
        <p:spPr>
          <a:xfrm>
            <a:off x="0" y="5296406"/>
            <a:ext cx="12192000" cy="157352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2" name="Marcador de texto 1">
            <a:extLst>
              <a:ext uri="{FF2B5EF4-FFF2-40B4-BE49-F238E27FC236}">
                <a16:creationId xmlns:a16="http://schemas.microsoft.com/office/drawing/2014/main" id="{CAA534D9-47C0-D042-9135-4E1F9C55E4D3}"/>
              </a:ext>
            </a:extLst>
          </p:cNvPr>
          <p:cNvSpPr>
            <a:spLocks noGrp="1"/>
          </p:cNvSpPr>
          <p:nvPr>
            <p:ph type="body" sz="quarter" idx="13"/>
          </p:nvPr>
        </p:nvSpPr>
        <p:spPr>
          <a:xfrm>
            <a:off x="845683" y="240918"/>
            <a:ext cx="3890981" cy="365125"/>
          </a:xfrm>
        </p:spPr>
        <p:txBody>
          <a:bodyPr>
            <a:normAutofit/>
          </a:bodyPr>
          <a:lstStyle/>
          <a:p>
            <a:r>
              <a:rPr lang="es-ES" dirty="0"/>
              <a:t>04 RESEARCH AND RESULTS</a:t>
            </a:r>
          </a:p>
        </p:txBody>
      </p:sp>
      <mc:AlternateContent xmlns:mc="http://schemas.openxmlformats.org/markup-compatibility/2006" xmlns:a14="http://schemas.microsoft.com/office/drawing/2010/main">
        <mc:Choice Requires="a14">
          <p:sp>
            <p:nvSpPr>
              <p:cNvPr id="4" name="CuadroTexto 3">
                <a:extLst>
                  <a:ext uri="{FF2B5EF4-FFF2-40B4-BE49-F238E27FC236}">
                    <a16:creationId xmlns:a16="http://schemas.microsoft.com/office/drawing/2014/main" id="{40D3E1EB-B6D1-614C-8CB7-EF867EFC6AFD}"/>
                  </a:ext>
                </a:extLst>
              </p:cNvPr>
              <p:cNvSpPr txBox="1"/>
              <p:nvPr/>
            </p:nvSpPr>
            <p:spPr>
              <a:xfrm>
                <a:off x="613213" y="1410495"/>
                <a:ext cx="5137204" cy="3284041"/>
              </a:xfrm>
              <a:prstGeom prst="rect">
                <a:avLst/>
              </a:prstGeom>
              <a:noFill/>
            </p:spPr>
            <p:txBody>
              <a:bodyPr wrap="square" rtlCol="0">
                <a:spAutoFit/>
              </a:bodyPr>
              <a:lstStyle/>
              <a:p>
                <a:pPr marL="285750" lvl="0" indent="-285750">
                  <a:lnSpc>
                    <a:spcPct val="150000"/>
                  </a:lnSpc>
                  <a:buFont typeface="Arial" panose="020B0604020202020204" pitchFamily="34" charset="0"/>
                  <a:buChar char="•"/>
                </a:pPr>
                <a:r>
                  <a:rPr lang="en-US" sz="1400" dirty="0">
                    <a:solidFill>
                      <a:srgbClr val="000000"/>
                    </a:solidFill>
                  </a:rPr>
                  <a:t>Introduced by </a:t>
                </a:r>
                <a:r>
                  <a:rPr lang="en-US" sz="1400" dirty="0" err="1">
                    <a:solidFill>
                      <a:srgbClr val="000000"/>
                    </a:solidFill>
                  </a:rPr>
                  <a:t>Kingma</a:t>
                </a:r>
                <a:r>
                  <a:rPr lang="en-US" sz="1400" dirty="0">
                    <a:solidFill>
                      <a:srgbClr val="000000"/>
                    </a:solidFill>
                  </a:rPr>
                  <a:t> and welling in on 2013, variational autoencoders are probabilistic autoencoders. </a:t>
                </a:r>
              </a:p>
              <a:p>
                <a:pPr marL="285750" lvl="0" indent="-285750">
                  <a:lnSpc>
                    <a:spcPct val="150000"/>
                  </a:lnSpc>
                  <a:buFont typeface="Arial" panose="020B0604020202020204" pitchFamily="34" charset="0"/>
                  <a:buChar char="•"/>
                </a:pPr>
                <a:r>
                  <a:rPr lang="en-US" sz="1400" dirty="0">
                    <a:solidFill>
                      <a:srgbClr val="000000"/>
                    </a:solidFill>
                  </a:rPr>
                  <a:t>VAEs has same structure of autoencoders, but instead of directly producing a coding for a given input, the encoder produces a mean coding </a:t>
                </a:r>
                <a14:m>
                  <m:oMath xmlns:m="http://schemas.openxmlformats.org/officeDocument/2006/math">
                    <m:r>
                      <a:rPr lang="en-US" sz="1400" i="1" smtClean="0">
                        <a:solidFill>
                          <a:srgbClr val="000000"/>
                        </a:solidFill>
                        <a:latin typeface="Cambria Math" panose="02040503050406030204" pitchFamily="18" charset="0"/>
                        <a:ea typeface="Cambria Math" panose="02040503050406030204" pitchFamily="18" charset="0"/>
                      </a:rPr>
                      <m:t>𝜇</m:t>
                    </m:r>
                  </m:oMath>
                </a14:m>
                <a:r>
                  <a:rPr lang="en-US" sz="1400" dirty="0">
                    <a:solidFill>
                      <a:srgbClr val="000000"/>
                    </a:solidFill>
                  </a:rPr>
                  <a:t> and a standard deviation </a:t>
                </a:r>
                <a14:m>
                  <m:oMath xmlns:m="http://schemas.openxmlformats.org/officeDocument/2006/math">
                    <m:r>
                      <a:rPr lang="en-US" sz="1400" i="1" smtClean="0">
                        <a:solidFill>
                          <a:srgbClr val="000000"/>
                        </a:solidFill>
                        <a:latin typeface="Cambria Math" panose="02040503050406030204" pitchFamily="18" charset="0"/>
                        <a:ea typeface="Cambria Math" panose="02040503050406030204" pitchFamily="18" charset="0"/>
                      </a:rPr>
                      <m:t>𝜎</m:t>
                    </m:r>
                    <m:r>
                      <a:rPr lang="en-US" sz="1400" b="0" i="1" smtClean="0">
                        <a:solidFill>
                          <a:srgbClr val="000000"/>
                        </a:solidFill>
                        <a:latin typeface="Cambria Math" panose="02040503050406030204" pitchFamily="18" charset="0"/>
                        <a:ea typeface="Cambria Math" panose="02040503050406030204" pitchFamily="18" charset="0"/>
                      </a:rPr>
                      <m:t> </m:t>
                    </m:r>
                  </m:oMath>
                </a14:m>
                <a:endParaRPr lang="en-US" sz="1400" b="0" dirty="0">
                  <a:solidFill>
                    <a:srgbClr val="000000"/>
                  </a:solidFill>
                  <a:ea typeface="Cambria Math" panose="02040503050406030204" pitchFamily="18" charset="0"/>
                </a:endParaRPr>
              </a:p>
              <a:p>
                <a:pPr marL="285750" lvl="0" indent="-285750">
                  <a:lnSpc>
                    <a:spcPct val="150000"/>
                  </a:lnSpc>
                  <a:buFont typeface="Arial" panose="020B0604020202020204" pitchFamily="34" charset="0"/>
                  <a:buChar char="•"/>
                </a:pPr>
                <a:r>
                  <a:rPr lang="en-US" sz="1400" dirty="0">
                    <a:solidFill>
                      <a:srgbClr val="000000"/>
                    </a:solidFill>
                  </a:rPr>
                  <a:t>The actual coding then </a:t>
                </a:r>
                <a:r>
                  <a:rPr lang="en-US" sz="1400" b="1" dirty="0">
                    <a:solidFill>
                      <a:schemeClr val="accent1"/>
                    </a:solidFill>
                    <a:highlight>
                      <a:srgbClr val="000000"/>
                    </a:highlight>
                  </a:rPr>
                  <a:t>sampled randomly from a Gaussian distribution</a:t>
                </a:r>
              </a:p>
              <a:p>
                <a:pPr marL="285750" lvl="0" indent="-285750">
                  <a:lnSpc>
                    <a:spcPct val="150000"/>
                  </a:lnSpc>
                  <a:buFont typeface="Arial" panose="020B0604020202020204" pitchFamily="34" charset="0"/>
                  <a:buChar char="•"/>
                </a:pPr>
                <a:r>
                  <a:rPr lang="en-US" sz="1400" dirty="0">
                    <a:solidFill>
                      <a:srgbClr val="000000"/>
                    </a:solidFill>
                  </a:rPr>
                  <a:t>the cost function pushes the coding to gradually migrate within the latent space to end up looking like Gaussian </a:t>
                </a:r>
                <a:r>
                  <a:rPr lang="en-US" sz="1400" dirty="0" err="1">
                    <a:solidFill>
                      <a:srgbClr val="000000"/>
                    </a:solidFill>
                  </a:rPr>
                  <a:t>points.But</a:t>
                </a:r>
                <a:r>
                  <a:rPr lang="en-US" sz="1400" dirty="0">
                    <a:solidFill>
                      <a:srgbClr val="000000"/>
                    </a:solidFill>
                  </a:rPr>
                  <a:t> How? </a:t>
                </a:r>
                <a:r>
                  <a:rPr lang="en-US" sz="1400" b="1" dirty="0">
                    <a:solidFill>
                      <a:schemeClr val="accent1"/>
                    </a:solidFill>
                    <a:highlight>
                      <a:srgbClr val="000000"/>
                    </a:highlight>
                  </a:rPr>
                  <a:t>KL-Divergence is the key</a:t>
                </a:r>
              </a:p>
            </p:txBody>
          </p:sp>
        </mc:Choice>
        <mc:Fallback xmlns="">
          <p:sp>
            <p:nvSpPr>
              <p:cNvPr id="4" name="CuadroTexto 3">
                <a:extLst>
                  <a:ext uri="{FF2B5EF4-FFF2-40B4-BE49-F238E27FC236}">
                    <a16:creationId xmlns:a16="http://schemas.microsoft.com/office/drawing/2014/main" id="{40D3E1EB-B6D1-614C-8CB7-EF867EFC6AFD}"/>
                  </a:ext>
                </a:extLst>
              </p:cNvPr>
              <p:cNvSpPr txBox="1">
                <a:spLocks noRot="1" noChangeAspect="1" noMove="1" noResize="1" noEditPoints="1" noAdjustHandles="1" noChangeArrowheads="1" noChangeShapeType="1" noTextEdit="1"/>
              </p:cNvSpPr>
              <p:nvPr/>
            </p:nvSpPr>
            <p:spPr>
              <a:xfrm>
                <a:off x="613213" y="1410495"/>
                <a:ext cx="5137204" cy="3284041"/>
              </a:xfrm>
              <a:prstGeom prst="rect">
                <a:avLst/>
              </a:prstGeom>
              <a:blipFill>
                <a:blip r:embed="rId2"/>
                <a:stretch>
                  <a:fillRect l="-238" b="-1113"/>
                </a:stretch>
              </a:blipFill>
            </p:spPr>
            <p:txBody>
              <a:bodyPr/>
              <a:lstStyle/>
              <a:p>
                <a:r>
                  <a:rPr lang="en-US">
                    <a:noFill/>
                  </a:rPr>
                  <a:t> </a:t>
                </a:r>
              </a:p>
            </p:txBody>
          </p:sp>
        </mc:Fallback>
      </mc:AlternateContent>
      <p:sp>
        <p:nvSpPr>
          <p:cNvPr id="6" name="CuadroTexto 2">
            <a:extLst>
              <a:ext uri="{FF2B5EF4-FFF2-40B4-BE49-F238E27FC236}">
                <a16:creationId xmlns:a16="http://schemas.microsoft.com/office/drawing/2014/main" id="{69892E2E-202F-4D1F-90B6-1A2BB1F6D1A8}"/>
              </a:ext>
            </a:extLst>
          </p:cNvPr>
          <p:cNvSpPr txBox="1"/>
          <p:nvPr/>
        </p:nvSpPr>
        <p:spPr>
          <a:xfrm>
            <a:off x="845683" y="721288"/>
            <a:ext cx="9180519" cy="461665"/>
          </a:xfrm>
          <a:prstGeom prst="rect">
            <a:avLst/>
          </a:prstGeom>
          <a:noFill/>
        </p:spPr>
        <p:txBody>
          <a:bodyPr wrap="square" rtlCol="0">
            <a:spAutoFit/>
          </a:bodyPr>
          <a:lstStyle/>
          <a:p>
            <a:r>
              <a:rPr lang="es-ES" sz="2400" spc="300" dirty="0">
                <a:solidFill>
                  <a:schemeClr val="tx1">
                    <a:lumMod val="95000"/>
                    <a:lumOff val="5000"/>
                  </a:schemeClr>
                </a:solidFill>
                <a:latin typeface="Oswald" pitchFamily="2" charset="77"/>
                <a:ea typeface="Roboto" panose="02000000000000000000" pitchFamily="2" charset="0"/>
                <a:cs typeface="Roboto" panose="02000000000000000000" pitchFamily="2" charset="0"/>
              </a:rPr>
              <a:t>4.2. </a:t>
            </a:r>
            <a:r>
              <a:rPr lang="es-ES" sz="2400" spc="300" dirty="0" err="1">
                <a:solidFill>
                  <a:schemeClr val="tx1">
                    <a:lumMod val="95000"/>
                    <a:lumOff val="5000"/>
                  </a:schemeClr>
                </a:solidFill>
                <a:latin typeface="Oswald" pitchFamily="2" charset="77"/>
                <a:ea typeface="Roboto" panose="02000000000000000000" pitchFamily="2" charset="0"/>
                <a:cs typeface="Roboto" panose="02000000000000000000" pitchFamily="2" charset="0"/>
              </a:rPr>
              <a:t>Anomaly</a:t>
            </a:r>
            <a:r>
              <a:rPr lang="es-ES" sz="2400" spc="300" dirty="0">
                <a:solidFill>
                  <a:schemeClr val="tx1">
                    <a:lumMod val="95000"/>
                    <a:lumOff val="5000"/>
                  </a:schemeClr>
                </a:solidFill>
                <a:latin typeface="Oswald" pitchFamily="2" charset="77"/>
                <a:ea typeface="Roboto" panose="02000000000000000000" pitchFamily="2" charset="0"/>
                <a:cs typeface="Roboto" panose="02000000000000000000" pitchFamily="2" charset="0"/>
              </a:rPr>
              <a:t> </a:t>
            </a:r>
            <a:r>
              <a:rPr lang="es-ES" sz="2400" spc="300" dirty="0" err="1">
                <a:solidFill>
                  <a:schemeClr val="tx1">
                    <a:lumMod val="95000"/>
                    <a:lumOff val="5000"/>
                  </a:schemeClr>
                </a:solidFill>
                <a:latin typeface="Oswald" pitchFamily="2" charset="77"/>
                <a:ea typeface="Roboto" panose="02000000000000000000" pitchFamily="2" charset="0"/>
                <a:cs typeface="Roboto" panose="02000000000000000000" pitchFamily="2" charset="0"/>
              </a:rPr>
              <a:t>detection</a:t>
            </a:r>
            <a:r>
              <a:rPr lang="es-ES" sz="2400" spc="300" dirty="0">
                <a:solidFill>
                  <a:schemeClr val="tx1">
                    <a:lumMod val="95000"/>
                    <a:lumOff val="5000"/>
                  </a:schemeClr>
                </a:solidFill>
                <a:latin typeface="Oswald" pitchFamily="2" charset="77"/>
                <a:ea typeface="Roboto" panose="02000000000000000000" pitchFamily="2" charset="0"/>
                <a:cs typeface="Roboto" panose="02000000000000000000" pitchFamily="2" charset="0"/>
              </a:rPr>
              <a:t> </a:t>
            </a:r>
            <a:r>
              <a:rPr lang="es-ES" sz="2400" spc="300" dirty="0" err="1">
                <a:solidFill>
                  <a:schemeClr val="tx1">
                    <a:lumMod val="95000"/>
                    <a:lumOff val="5000"/>
                  </a:schemeClr>
                </a:solidFill>
                <a:latin typeface="Oswald" pitchFamily="2" charset="77"/>
                <a:ea typeface="Roboto" panose="02000000000000000000" pitchFamily="2" charset="0"/>
                <a:cs typeface="Roboto" panose="02000000000000000000" pitchFamily="2" charset="0"/>
              </a:rPr>
              <a:t>using</a:t>
            </a:r>
            <a:r>
              <a:rPr lang="es-ES" sz="2400" spc="300" dirty="0">
                <a:solidFill>
                  <a:schemeClr val="tx1">
                    <a:lumMod val="95000"/>
                    <a:lumOff val="5000"/>
                  </a:schemeClr>
                </a:solidFill>
                <a:latin typeface="Oswald" pitchFamily="2" charset="77"/>
                <a:ea typeface="Roboto" panose="02000000000000000000" pitchFamily="2" charset="0"/>
                <a:cs typeface="Roboto" panose="02000000000000000000" pitchFamily="2" charset="0"/>
              </a:rPr>
              <a:t> </a:t>
            </a:r>
            <a:r>
              <a:rPr lang="es-ES" sz="2400" spc="300" dirty="0" err="1">
                <a:solidFill>
                  <a:schemeClr val="tx1">
                    <a:lumMod val="95000"/>
                    <a:lumOff val="5000"/>
                  </a:schemeClr>
                </a:solidFill>
                <a:latin typeface="Oswald" pitchFamily="2" charset="77"/>
                <a:ea typeface="Roboto" panose="02000000000000000000" pitchFamily="2" charset="0"/>
                <a:cs typeface="Roboto" panose="02000000000000000000" pitchFamily="2" charset="0"/>
              </a:rPr>
              <a:t>Variational</a:t>
            </a:r>
            <a:r>
              <a:rPr lang="es-ES" sz="2400" spc="300" dirty="0">
                <a:solidFill>
                  <a:schemeClr val="tx1">
                    <a:lumMod val="95000"/>
                    <a:lumOff val="5000"/>
                  </a:schemeClr>
                </a:solidFill>
                <a:latin typeface="Oswald" pitchFamily="2" charset="77"/>
                <a:ea typeface="Roboto" panose="02000000000000000000" pitchFamily="2" charset="0"/>
                <a:cs typeface="Roboto" panose="02000000000000000000" pitchFamily="2" charset="0"/>
              </a:rPr>
              <a:t> </a:t>
            </a:r>
            <a:r>
              <a:rPr lang="es-ES" sz="2400" spc="300" dirty="0" err="1">
                <a:solidFill>
                  <a:schemeClr val="tx1">
                    <a:lumMod val="95000"/>
                    <a:lumOff val="5000"/>
                  </a:schemeClr>
                </a:solidFill>
                <a:latin typeface="Oswald" pitchFamily="2" charset="77"/>
                <a:ea typeface="Roboto" panose="02000000000000000000" pitchFamily="2" charset="0"/>
                <a:cs typeface="Roboto" panose="02000000000000000000" pitchFamily="2" charset="0"/>
              </a:rPr>
              <a:t>Autoencoders</a:t>
            </a:r>
            <a:r>
              <a:rPr lang="es-ES" sz="2400" spc="300" dirty="0">
                <a:solidFill>
                  <a:schemeClr val="tx1">
                    <a:lumMod val="95000"/>
                    <a:lumOff val="5000"/>
                  </a:schemeClr>
                </a:solidFill>
                <a:latin typeface="Oswald" pitchFamily="2" charset="77"/>
                <a:ea typeface="Roboto" panose="02000000000000000000" pitchFamily="2" charset="0"/>
                <a:cs typeface="Roboto" panose="02000000000000000000" pitchFamily="2" charset="0"/>
              </a:rPr>
              <a:t> </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43085ED2-0961-4529-8149-93B98D1E7D9D}"/>
                  </a:ext>
                </a:extLst>
              </p:cNvPr>
              <p:cNvSpPr txBox="1"/>
              <p:nvPr/>
            </p:nvSpPr>
            <p:spPr>
              <a:xfrm>
                <a:off x="120788" y="5430783"/>
                <a:ext cx="11626644" cy="2246705"/>
              </a:xfrm>
              <a:prstGeom prst="rect">
                <a:avLst/>
              </a:prstGeom>
              <a:noFill/>
            </p:spPr>
            <p:txBody>
              <a:bodyPr wrap="none" rtlCol="0">
                <a:spAutoFit/>
              </a:bodyPr>
              <a:lstStyle/>
              <a:p>
                <a:pPr marL="285750" indent="-285750">
                  <a:buFont typeface="Arial" panose="020B0604020202020204" pitchFamily="34" charset="0"/>
                  <a:buChar char="•"/>
                </a:pPr>
                <a:r>
                  <a:rPr lang="en-US" sz="1400" dirty="0">
                    <a:solidFill>
                      <a:srgbClr val="000000"/>
                    </a:solidFill>
                  </a:rPr>
                  <a:t>The </a:t>
                </a:r>
                <a:r>
                  <a:rPr lang="en-US" sz="1400" dirty="0" err="1">
                    <a:solidFill>
                      <a:srgbClr val="000000"/>
                    </a:solidFill>
                  </a:rPr>
                  <a:t>Kullback-Leibler</a:t>
                </a:r>
                <a:r>
                  <a:rPr lang="en-US" sz="1400" dirty="0">
                    <a:solidFill>
                      <a:srgbClr val="000000"/>
                    </a:solidFill>
                  </a:rPr>
                  <a:t> Divergence between two probability distributions is </a:t>
                </a:r>
                <a:r>
                  <a:rPr lang="en-US" sz="1400" b="1" dirty="0">
                    <a:solidFill>
                      <a:schemeClr val="accent1"/>
                    </a:solidFill>
                    <a:highlight>
                      <a:srgbClr val="000000"/>
                    </a:highlight>
                  </a:rPr>
                  <a:t>the measurement of distance that exists between them</a:t>
                </a:r>
                <a:r>
                  <a:rPr lang="en-US" sz="1400" dirty="0">
                    <a:solidFill>
                      <a:srgbClr val="000000"/>
                    </a:solidFill>
                  </a:rPr>
                  <a:t>.</a:t>
                </a:r>
              </a:p>
              <a:p>
                <a:pPr marL="285750" indent="-285750">
                  <a:buFont typeface="Arial" panose="020B0604020202020204" pitchFamily="34" charset="0"/>
                  <a:buChar char="•"/>
                </a:pPr>
                <a14:m>
                  <m:oMath xmlns:m="http://schemas.openxmlformats.org/officeDocument/2006/math">
                    <m:sSub>
                      <m:sSubPr>
                        <m:ctrlPr>
                          <a:rPr lang="en-US" sz="1400" b="0" i="1" smtClean="0">
                            <a:solidFill>
                              <a:srgbClr val="000000"/>
                            </a:solidFill>
                            <a:latin typeface="Cambria Math" panose="02040503050406030204" pitchFamily="18" charset="0"/>
                          </a:rPr>
                        </m:ctrlPr>
                      </m:sSubPr>
                      <m:e>
                        <m:r>
                          <a:rPr lang="en-US" sz="1400" b="0" i="1" smtClean="0">
                            <a:solidFill>
                              <a:srgbClr val="000000"/>
                            </a:solidFill>
                            <a:latin typeface="Cambria Math" panose="02040503050406030204" pitchFamily="18" charset="0"/>
                          </a:rPr>
                          <m:t>𝐷</m:t>
                        </m:r>
                      </m:e>
                      <m:sub>
                        <m:r>
                          <a:rPr lang="en-US" sz="1400" b="0" i="1" smtClean="0">
                            <a:solidFill>
                              <a:srgbClr val="000000"/>
                            </a:solidFill>
                            <a:latin typeface="Cambria Math" panose="02040503050406030204" pitchFamily="18" charset="0"/>
                          </a:rPr>
                          <m:t>𝐾𝐿</m:t>
                        </m:r>
                      </m:sub>
                    </m:sSub>
                    <m:r>
                      <a:rPr lang="en-US" sz="1400" b="0" i="1" smtClean="0">
                        <a:solidFill>
                          <a:srgbClr val="000000"/>
                        </a:solidFill>
                        <a:latin typeface="Cambria Math" panose="02040503050406030204" pitchFamily="18" charset="0"/>
                      </a:rPr>
                      <m:t>(</m:t>
                    </m:r>
                    <m:r>
                      <a:rPr lang="en-US" sz="1400" b="0" i="1" smtClean="0">
                        <a:solidFill>
                          <a:srgbClr val="000000"/>
                        </a:solidFill>
                        <a:latin typeface="Cambria Math" panose="02040503050406030204" pitchFamily="18" charset="0"/>
                      </a:rPr>
                      <m:t>𝑝</m:t>
                    </m:r>
                    <m:r>
                      <a:rPr lang="en-US" sz="1400" b="0" i="1" smtClean="0">
                        <a:solidFill>
                          <a:srgbClr val="000000"/>
                        </a:solidFill>
                        <a:latin typeface="Cambria Math" panose="02040503050406030204" pitchFamily="18" charset="0"/>
                      </a:rPr>
                      <m:t>|</m:t>
                    </m:r>
                    <m:d>
                      <m:dPr>
                        <m:begChr m:val="|"/>
                        <m:ctrlPr>
                          <a:rPr lang="en-US" sz="1400" b="0" i="1" smtClean="0">
                            <a:solidFill>
                              <a:srgbClr val="000000"/>
                            </a:solidFill>
                            <a:latin typeface="Cambria Math" panose="02040503050406030204" pitchFamily="18" charset="0"/>
                          </a:rPr>
                        </m:ctrlPr>
                      </m:dPr>
                      <m:e>
                        <m:r>
                          <a:rPr lang="en-US" sz="1400" b="0" i="1" smtClean="0">
                            <a:solidFill>
                              <a:srgbClr val="000000"/>
                            </a:solidFill>
                            <a:latin typeface="Cambria Math" panose="02040503050406030204" pitchFamily="18" charset="0"/>
                          </a:rPr>
                          <m:t>𝑞</m:t>
                        </m:r>
                      </m:e>
                    </m:d>
                    <m:r>
                      <a:rPr lang="en-US" sz="1400" b="0" i="1" smtClean="0">
                        <a:solidFill>
                          <a:srgbClr val="000000"/>
                        </a:solidFill>
                        <a:latin typeface="Cambria Math" panose="02040503050406030204" pitchFamily="18" charset="0"/>
                      </a:rPr>
                      <m:t>=</m:t>
                    </m:r>
                    <m:nary>
                      <m:naryPr>
                        <m:chr m:val="∑"/>
                        <m:ctrlPr>
                          <a:rPr lang="en-US" sz="1400" b="0" i="1" smtClean="0">
                            <a:solidFill>
                              <a:srgbClr val="000000"/>
                            </a:solidFill>
                            <a:latin typeface="Cambria Math" panose="02040503050406030204" pitchFamily="18" charset="0"/>
                          </a:rPr>
                        </m:ctrlPr>
                      </m:naryPr>
                      <m:sub>
                        <m:r>
                          <m:rPr>
                            <m:brk m:alnAt="23"/>
                          </m:rPr>
                          <a:rPr lang="en-US" sz="1400" b="0" i="1" smtClean="0">
                            <a:solidFill>
                              <a:srgbClr val="000000"/>
                            </a:solidFill>
                            <a:latin typeface="Cambria Math" panose="02040503050406030204" pitchFamily="18" charset="0"/>
                          </a:rPr>
                          <m:t>𝑖</m:t>
                        </m:r>
                      </m:sub>
                      <m:sup/>
                      <m:e>
                        <m:sSub>
                          <m:sSubPr>
                            <m:ctrlPr>
                              <a:rPr lang="en-US" sz="1400" b="0" i="1" smtClean="0">
                                <a:solidFill>
                                  <a:srgbClr val="000000"/>
                                </a:solidFill>
                                <a:latin typeface="Cambria Math" panose="02040503050406030204" pitchFamily="18" charset="0"/>
                              </a:rPr>
                            </m:ctrlPr>
                          </m:sSubPr>
                          <m:e>
                            <m:r>
                              <a:rPr lang="en-US" sz="1400" b="0" i="1" smtClean="0">
                                <a:solidFill>
                                  <a:srgbClr val="000000"/>
                                </a:solidFill>
                                <a:latin typeface="Cambria Math" panose="02040503050406030204" pitchFamily="18" charset="0"/>
                              </a:rPr>
                              <m:t>(</m:t>
                            </m:r>
                            <m:r>
                              <a:rPr lang="en-US" sz="1400" b="0" i="1" smtClean="0">
                                <a:solidFill>
                                  <a:srgbClr val="000000"/>
                                </a:solidFill>
                                <a:latin typeface="Cambria Math" panose="02040503050406030204" pitchFamily="18" charset="0"/>
                              </a:rPr>
                              <m:t>𝑝</m:t>
                            </m:r>
                          </m:e>
                          <m:sub>
                            <m:r>
                              <a:rPr lang="en-US" sz="1400" b="0" i="1" smtClean="0">
                                <a:solidFill>
                                  <a:srgbClr val="000000"/>
                                </a:solidFill>
                                <a:latin typeface="Cambria Math" panose="02040503050406030204" pitchFamily="18" charset="0"/>
                              </a:rPr>
                              <m:t>𝑖</m:t>
                            </m:r>
                          </m:sub>
                        </m:sSub>
                        <m:func>
                          <m:funcPr>
                            <m:ctrlPr>
                              <a:rPr lang="en-US" sz="1400" b="0" i="1" smtClean="0">
                                <a:solidFill>
                                  <a:srgbClr val="000000"/>
                                </a:solidFill>
                                <a:latin typeface="Cambria Math" panose="02040503050406030204" pitchFamily="18" charset="0"/>
                              </a:rPr>
                            </m:ctrlPr>
                          </m:funcPr>
                          <m:fName>
                            <m:r>
                              <m:rPr>
                                <m:sty m:val="p"/>
                              </m:rPr>
                              <a:rPr lang="en-US" sz="1400" b="0" i="0" smtClean="0">
                                <a:solidFill>
                                  <a:srgbClr val="000000"/>
                                </a:solidFill>
                                <a:latin typeface="Cambria Math" panose="02040503050406030204" pitchFamily="18" charset="0"/>
                              </a:rPr>
                              <m:t>log</m:t>
                            </m:r>
                          </m:fName>
                          <m:e>
                            <m:sSub>
                              <m:sSubPr>
                                <m:ctrlPr>
                                  <a:rPr lang="en-US" sz="1400" b="0" i="1" smtClean="0">
                                    <a:solidFill>
                                      <a:srgbClr val="000000"/>
                                    </a:solidFill>
                                    <a:latin typeface="Cambria Math" panose="02040503050406030204" pitchFamily="18" charset="0"/>
                                  </a:rPr>
                                </m:ctrlPr>
                              </m:sSubPr>
                              <m:e>
                                <m:r>
                                  <a:rPr lang="en-US" sz="1400" b="0" i="1" smtClean="0">
                                    <a:solidFill>
                                      <a:srgbClr val="000000"/>
                                    </a:solidFill>
                                    <a:latin typeface="Cambria Math" panose="02040503050406030204" pitchFamily="18" charset="0"/>
                                  </a:rPr>
                                  <m:t>𝑝</m:t>
                                </m:r>
                              </m:e>
                              <m:sub>
                                <m:r>
                                  <a:rPr lang="en-US" sz="1400" b="0" i="1" smtClean="0">
                                    <a:solidFill>
                                      <a:srgbClr val="000000"/>
                                    </a:solidFill>
                                    <a:latin typeface="Cambria Math" panose="02040503050406030204" pitchFamily="18" charset="0"/>
                                  </a:rPr>
                                  <m:t>𝑖</m:t>
                                </m:r>
                              </m:sub>
                            </m:sSub>
                            <m:r>
                              <a:rPr lang="en-US" sz="1400" b="0" i="1" smtClean="0">
                                <a:solidFill>
                                  <a:srgbClr val="000000"/>
                                </a:solidFill>
                                <a:latin typeface="Cambria Math" panose="02040503050406030204" pitchFamily="18" charset="0"/>
                              </a:rPr>
                              <m:t>−</m:t>
                            </m:r>
                            <m:sSub>
                              <m:sSubPr>
                                <m:ctrlPr>
                                  <a:rPr lang="en-US" sz="1400" b="0" i="1" smtClean="0">
                                    <a:solidFill>
                                      <a:srgbClr val="000000"/>
                                    </a:solidFill>
                                    <a:latin typeface="Cambria Math" panose="02040503050406030204" pitchFamily="18" charset="0"/>
                                  </a:rPr>
                                </m:ctrlPr>
                              </m:sSubPr>
                              <m:e>
                                <m:r>
                                  <a:rPr lang="en-US" sz="1400" b="0" i="1" smtClean="0">
                                    <a:solidFill>
                                      <a:srgbClr val="000000"/>
                                    </a:solidFill>
                                    <a:latin typeface="Cambria Math" panose="02040503050406030204" pitchFamily="18" charset="0"/>
                                  </a:rPr>
                                  <m:t>𝑝</m:t>
                                </m:r>
                              </m:e>
                              <m:sub>
                                <m:r>
                                  <a:rPr lang="en-US" sz="1400" b="0" i="1" smtClean="0">
                                    <a:solidFill>
                                      <a:srgbClr val="000000"/>
                                    </a:solidFill>
                                    <a:latin typeface="Cambria Math" panose="02040503050406030204" pitchFamily="18" charset="0"/>
                                  </a:rPr>
                                  <m:t>𝑖</m:t>
                                </m:r>
                              </m:sub>
                            </m:sSub>
                            <m:func>
                              <m:funcPr>
                                <m:ctrlPr>
                                  <a:rPr lang="en-US" sz="1400" b="0" i="1" smtClean="0">
                                    <a:solidFill>
                                      <a:srgbClr val="000000"/>
                                    </a:solidFill>
                                    <a:latin typeface="Cambria Math" panose="02040503050406030204" pitchFamily="18" charset="0"/>
                                  </a:rPr>
                                </m:ctrlPr>
                              </m:funcPr>
                              <m:fName>
                                <m:r>
                                  <m:rPr>
                                    <m:sty m:val="p"/>
                                  </m:rPr>
                                  <a:rPr lang="en-US" sz="1400" b="0" i="0" smtClean="0">
                                    <a:solidFill>
                                      <a:srgbClr val="000000"/>
                                    </a:solidFill>
                                    <a:latin typeface="Cambria Math" panose="02040503050406030204" pitchFamily="18" charset="0"/>
                                  </a:rPr>
                                  <m:t>log</m:t>
                                </m:r>
                              </m:fName>
                              <m:e>
                                <m:sSub>
                                  <m:sSubPr>
                                    <m:ctrlPr>
                                      <a:rPr lang="en-US" sz="1400" b="0" i="1" smtClean="0">
                                        <a:solidFill>
                                          <a:srgbClr val="000000"/>
                                        </a:solidFill>
                                        <a:latin typeface="Cambria Math" panose="02040503050406030204" pitchFamily="18" charset="0"/>
                                      </a:rPr>
                                    </m:ctrlPr>
                                  </m:sSubPr>
                                  <m:e>
                                    <m:r>
                                      <a:rPr lang="en-US" sz="1400" b="0" i="1" smtClean="0">
                                        <a:solidFill>
                                          <a:srgbClr val="000000"/>
                                        </a:solidFill>
                                        <a:latin typeface="Cambria Math" panose="02040503050406030204" pitchFamily="18" charset="0"/>
                                      </a:rPr>
                                      <m:t>𝑞</m:t>
                                    </m:r>
                                  </m:e>
                                  <m:sub>
                                    <m:r>
                                      <a:rPr lang="en-US" sz="1400" b="0" i="1" smtClean="0">
                                        <a:solidFill>
                                          <a:srgbClr val="000000"/>
                                        </a:solidFill>
                                        <a:latin typeface="Cambria Math" panose="02040503050406030204" pitchFamily="18" charset="0"/>
                                      </a:rPr>
                                      <m:t>𝑖</m:t>
                                    </m:r>
                                  </m:sub>
                                </m:sSub>
                                <m:r>
                                  <a:rPr lang="en-US" sz="1400" b="0" i="1" smtClean="0">
                                    <a:solidFill>
                                      <a:srgbClr val="000000"/>
                                    </a:solidFill>
                                    <a:latin typeface="Cambria Math" panose="02040503050406030204" pitchFamily="18" charset="0"/>
                                  </a:rPr>
                                  <m:t>)</m:t>
                                </m:r>
                              </m:e>
                            </m:func>
                          </m:e>
                        </m:func>
                      </m:e>
                    </m:nary>
                  </m:oMath>
                </a14:m>
                <a:endParaRPr lang="en-US" sz="1400" b="1" dirty="0">
                  <a:solidFill>
                    <a:schemeClr val="accent1"/>
                  </a:solidFill>
                  <a:highlight>
                    <a:srgbClr val="000000"/>
                  </a:highlight>
                </a:endParaRPr>
              </a:p>
              <a:p>
                <a:pPr marL="285750" indent="-285750">
                  <a:buFont typeface="Arial" panose="020B0604020202020204" pitchFamily="34" charset="0"/>
                  <a:buChar char="•"/>
                </a:pPr>
                <a:r>
                  <a:rPr lang="en-US" sz="1400" dirty="0">
                    <a:solidFill>
                      <a:srgbClr val="000000"/>
                    </a:solidFill>
                  </a:rPr>
                  <a:t>Where the first term on the right side of the equation is the </a:t>
                </a:r>
                <a:r>
                  <a:rPr lang="en-US" sz="1400" b="1" dirty="0">
                    <a:solidFill>
                      <a:schemeClr val="accent1"/>
                    </a:solidFill>
                    <a:highlight>
                      <a:srgbClr val="000000"/>
                    </a:highlight>
                  </a:rPr>
                  <a:t>entropy </a:t>
                </a:r>
                <a:r>
                  <a:rPr lang="en-US" sz="1400" dirty="0">
                    <a:solidFill>
                      <a:srgbClr val="000000"/>
                    </a:solidFill>
                  </a:rPr>
                  <a:t>of the distribution p and the second term is the expectation of </a:t>
                </a:r>
              </a:p>
              <a:p>
                <a:r>
                  <a:rPr lang="en-US" sz="1400" dirty="0">
                    <a:solidFill>
                      <a:srgbClr val="000000"/>
                    </a:solidFill>
                  </a:rPr>
                  <a:t>distribution q in terms of p(</a:t>
                </a:r>
                <a:r>
                  <a:rPr lang="en-US" sz="1400" b="1" dirty="0">
                    <a:solidFill>
                      <a:schemeClr val="accent1"/>
                    </a:solidFill>
                    <a:highlight>
                      <a:srgbClr val="000000"/>
                    </a:highlight>
                  </a:rPr>
                  <a:t>cross entropy</a:t>
                </a:r>
                <a:r>
                  <a:rPr lang="en-US" sz="1400" dirty="0">
                    <a:solidFill>
                      <a:srgbClr val="000000"/>
                    </a:solidFill>
                  </a:rPr>
                  <a:t>).</a:t>
                </a:r>
              </a:p>
              <a:p>
                <a:pPr marL="285750" indent="-285750">
                  <a:buFont typeface="Arial" panose="020B0604020202020204" pitchFamily="34" charset="0"/>
                  <a:buChar char="•"/>
                </a:pPr>
                <a:r>
                  <a:rPr lang="en-US" sz="1400" dirty="0">
                    <a:solidFill>
                      <a:srgbClr val="000000"/>
                    </a:solidFill>
                  </a:rPr>
                  <a:t>For calculating the cost function we need to minimize the KL divergence between latent distribution and Gaussian distribution using equation</a:t>
                </a:r>
                <a:r>
                  <a:rPr lang="en-US" sz="1600" dirty="0">
                    <a:solidFill>
                      <a:srgbClr val="000000"/>
                    </a:solidFill>
                  </a:rPr>
                  <a:t>.</a:t>
                </a:r>
                <a:br>
                  <a:rPr lang="en-US" sz="1600" dirty="0"/>
                </a:br>
                <a:endParaRPr lang="en-US" sz="1600" dirty="0"/>
              </a:p>
              <a:p>
                <a:br>
                  <a:rPr lang="en-US" dirty="0"/>
                </a:br>
                <a:endParaRPr lang="en-US" sz="1600" b="1" dirty="0">
                  <a:solidFill>
                    <a:schemeClr val="accent1"/>
                  </a:solidFill>
                  <a:highlight>
                    <a:srgbClr val="000000"/>
                  </a:highlight>
                </a:endParaRPr>
              </a:p>
              <a:p>
                <a:pPr marL="285750" indent="-285750">
                  <a:buFont typeface="Arial" panose="020B0604020202020204" pitchFamily="34" charset="0"/>
                  <a:buChar char="•"/>
                </a:pPr>
                <a:endParaRPr lang="en-US" sz="1600" dirty="0">
                  <a:solidFill>
                    <a:srgbClr val="000000"/>
                  </a:solidFill>
                </a:endParaRPr>
              </a:p>
            </p:txBody>
          </p:sp>
        </mc:Choice>
        <mc:Fallback xmlns="">
          <p:sp>
            <p:nvSpPr>
              <p:cNvPr id="5" name="TextBox 4">
                <a:extLst>
                  <a:ext uri="{FF2B5EF4-FFF2-40B4-BE49-F238E27FC236}">
                    <a16:creationId xmlns:a16="http://schemas.microsoft.com/office/drawing/2014/main" id="{43085ED2-0961-4529-8149-93B98D1E7D9D}"/>
                  </a:ext>
                </a:extLst>
              </p:cNvPr>
              <p:cNvSpPr txBox="1">
                <a:spLocks noRot="1" noChangeAspect="1" noMove="1" noResize="1" noEditPoints="1" noAdjustHandles="1" noChangeArrowheads="1" noChangeShapeType="1" noTextEdit="1"/>
              </p:cNvSpPr>
              <p:nvPr/>
            </p:nvSpPr>
            <p:spPr>
              <a:xfrm>
                <a:off x="120788" y="5430783"/>
                <a:ext cx="11626644" cy="2246705"/>
              </a:xfrm>
              <a:prstGeom prst="rect">
                <a:avLst/>
              </a:prstGeom>
              <a:blipFill>
                <a:blip r:embed="rId3"/>
                <a:stretch>
                  <a:fillRect l="-157" t="-2989"/>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6D15ECAC-2B5F-4088-B271-A48248D84ACE}"/>
              </a:ext>
            </a:extLst>
          </p:cNvPr>
          <p:cNvPicPr>
            <a:picLocks noChangeAspect="1"/>
          </p:cNvPicPr>
          <p:nvPr/>
        </p:nvPicPr>
        <p:blipFill>
          <a:blip r:embed="rId4"/>
          <a:stretch>
            <a:fillRect/>
          </a:stretch>
        </p:blipFill>
        <p:spPr>
          <a:xfrm>
            <a:off x="5703093" y="1881707"/>
            <a:ext cx="5998044" cy="2168699"/>
          </a:xfrm>
          <a:prstGeom prst="rect">
            <a:avLst/>
          </a:prstGeom>
        </p:spPr>
      </p:pic>
    </p:spTree>
    <p:extLst>
      <p:ext uri="{BB962C8B-B14F-4D97-AF65-F5344CB8AC3E}">
        <p14:creationId xmlns:p14="http://schemas.microsoft.com/office/powerpoint/2010/main" val="1052085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erda 2">
            <a:extLst>
              <a:ext uri="{FF2B5EF4-FFF2-40B4-BE49-F238E27FC236}">
                <a16:creationId xmlns:a16="http://schemas.microsoft.com/office/drawing/2014/main" id="{FCAF00B0-C379-FE45-BF95-362AF4AEB01B}"/>
              </a:ext>
            </a:extLst>
          </p:cNvPr>
          <p:cNvSpPr/>
          <p:nvPr/>
        </p:nvSpPr>
        <p:spPr>
          <a:xfrm rot="16200000">
            <a:off x="776850" y="-1376000"/>
            <a:ext cx="2395901" cy="2395901"/>
          </a:xfrm>
          <a:prstGeom prst="chord">
            <a:avLst>
              <a:gd name="adj1" fmla="val 5916620"/>
              <a:gd name="adj2" fmla="val 15672248"/>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 name="Rectángulo 4">
            <a:extLst>
              <a:ext uri="{FF2B5EF4-FFF2-40B4-BE49-F238E27FC236}">
                <a16:creationId xmlns:a16="http://schemas.microsoft.com/office/drawing/2014/main" id="{A849B0C1-FA40-1E44-BA7F-4620E8419D6B}"/>
              </a:ext>
            </a:extLst>
          </p:cNvPr>
          <p:cNvSpPr/>
          <p:nvPr/>
        </p:nvSpPr>
        <p:spPr>
          <a:xfrm>
            <a:off x="859669" y="3009026"/>
            <a:ext cx="1388363" cy="966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400">
              <a:solidFill>
                <a:schemeClr val="tx1">
                  <a:lumMod val="85000"/>
                  <a:lumOff val="15000"/>
                </a:schemeClr>
              </a:solidFill>
            </a:endParaRPr>
          </a:p>
        </p:txBody>
      </p:sp>
      <p:sp>
        <p:nvSpPr>
          <p:cNvPr id="2" name="CuadroTexto 1">
            <a:extLst>
              <a:ext uri="{FF2B5EF4-FFF2-40B4-BE49-F238E27FC236}">
                <a16:creationId xmlns:a16="http://schemas.microsoft.com/office/drawing/2014/main" id="{C1AFE504-C70D-D747-8F8F-5D7638507995}"/>
              </a:ext>
            </a:extLst>
          </p:cNvPr>
          <p:cNvSpPr txBox="1"/>
          <p:nvPr/>
        </p:nvSpPr>
        <p:spPr>
          <a:xfrm>
            <a:off x="950158" y="2384227"/>
            <a:ext cx="1283154" cy="1200329"/>
          </a:xfrm>
          <a:prstGeom prst="rect">
            <a:avLst/>
          </a:prstGeom>
          <a:noFill/>
        </p:spPr>
        <p:txBody>
          <a:bodyPr wrap="square" rtlCol="0">
            <a:spAutoFit/>
          </a:bodyPr>
          <a:lstStyle/>
          <a:p>
            <a:pPr algn="ctr"/>
            <a:r>
              <a:rPr lang="es-ES" sz="7200" dirty="0">
                <a:solidFill>
                  <a:schemeClr val="tx1">
                    <a:lumMod val="85000"/>
                    <a:lumOff val="15000"/>
                  </a:schemeClr>
                </a:solidFill>
                <a:latin typeface="Oswald" pitchFamily="2" charset="77"/>
                <a:ea typeface="Roboto" panose="02000000000000000000" pitchFamily="2" charset="0"/>
                <a:cs typeface="Roboto" panose="02000000000000000000" pitchFamily="2" charset="0"/>
              </a:rPr>
              <a:t>01</a:t>
            </a:r>
            <a:endParaRPr lang="es-ES" sz="5400" dirty="0">
              <a:solidFill>
                <a:schemeClr val="tx1">
                  <a:lumMod val="85000"/>
                  <a:lumOff val="15000"/>
                </a:schemeClr>
              </a:solidFill>
              <a:latin typeface="Oswald" pitchFamily="2" charset="77"/>
              <a:ea typeface="Roboto" panose="02000000000000000000" pitchFamily="2" charset="0"/>
              <a:cs typeface="Roboto" panose="02000000000000000000" pitchFamily="2" charset="0"/>
            </a:endParaRPr>
          </a:p>
        </p:txBody>
      </p:sp>
      <p:sp>
        <p:nvSpPr>
          <p:cNvPr id="4" name="CuadroTexto 3">
            <a:extLst>
              <a:ext uri="{FF2B5EF4-FFF2-40B4-BE49-F238E27FC236}">
                <a16:creationId xmlns:a16="http://schemas.microsoft.com/office/drawing/2014/main" id="{4BE013CB-5BB0-134C-89CC-6D7D3F37DFEF}"/>
              </a:ext>
            </a:extLst>
          </p:cNvPr>
          <p:cNvSpPr txBox="1"/>
          <p:nvPr/>
        </p:nvSpPr>
        <p:spPr>
          <a:xfrm>
            <a:off x="605466" y="3642848"/>
            <a:ext cx="2187904" cy="307777"/>
          </a:xfrm>
          <a:prstGeom prst="rect">
            <a:avLst/>
          </a:prstGeom>
          <a:noFill/>
        </p:spPr>
        <p:txBody>
          <a:bodyPr wrap="square" rtlCol="0">
            <a:spAutoFit/>
          </a:bodyPr>
          <a:lstStyle/>
          <a:p>
            <a:pPr algn="ctr"/>
            <a:r>
              <a:rPr lang="es-ES" sz="1400" spc="300" dirty="0">
                <a:solidFill>
                  <a:schemeClr val="tx1">
                    <a:lumMod val="65000"/>
                    <a:lumOff val="35000"/>
                  </a:schemeClr>
                </a:solidFill>
                <a:latin typeface="Oswald" pitchFamily="2" charset="77"/>
                <a:ea typeface="Roboto" panose="02000000000000000000" pitchFamily="2" charset="0"/>
                <a:cs typeface="Arial" panose="020B0604020202020204" pitchFamily="34" charset="0"/>
              </a:rPr>
              <a:t>INTRODUCTION</a:t>
            </a:r>
          </a:p>
        </p:txBody>
      </p:sp>
      <p:sp>
        <p:nvSpPr>
          <p:cNvPr id="6" name="Rectángulo 5">
            <a:extLst>
              <a:ext uri="{FF2B5EF4-FFF2-40B4-BE49-F238E27FC236}">
                <a16:creationId xmlns:a16="http://schemas.microsoft.com/office/drawing/2014/main" id="{91EF1BB5-DF6B-2D49-9F41-F9AF4D882FFA}"/>
              </a:ext>
            </a:extLst>
          </p:cNvPr>
          <p:cNvSpPr/>
          <p:nvPr/>
        </p:nvSpPr>
        <p:spPr>
          <a:xfrm>
            <a:off x="3796833" y="3009026"/>
            <a:ext cx="1388363" cy="966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400">
              <a:solidFill>
                <a:schemeClr val="tx1">
                  <a:lumMod val="85000"/>
                  <a:lumOff val="15000"/>
                </a:schemeClr>
              </a:solidFill>
            </a:endParaRPr>
          </a:p>
        </p:txBody>
      </p:sp>
      <p:sp>
        <p:nvSpPr>
          <p:cNvPr id="7" name="CuadroTexto 6">
            <a:extLst>
              <a:ext uri="{FF2B5EF4-FFF2-40B4-BE49-F238E27FC236}">
                <a16:creationId xmlns:a16="http://schemas.microsoft.com/office/drawing/2014/main" id="{ED9E0334-13CF-3646-A0C1-B8F64CFEFA9D}"/>
              </a:ext>
            </a:extLst>
          </p:cNvPr>
          <p:cNvSpPr txBox="1"/>
          <p:nvPr/>
        </p:nvSpPr>
        <p:spPr>
          <a:xfrm>
            <a:off x="3887322" y="2384227"/>
            <a:ext cx="1283154" cy="1200329"/>
          </a:xfrm>
          <a:prstGeom prst="rect">
            <a:avLst/>
          </a:prstGeom>
          <a:noFill/>
        </p:spPr>
        <p:txBody>
          <a:bodyPr wrap="square" rtlCol="0">
            <a:spAutoFit/>
          </a:bodyPr>
          <a:lstStyle/>
          <a:p>
            <a:pPr algn="ctr"/>
            <a:r>
              <a:rPr lang="es-ES" sz="7200" dirty="0">
                <a:solidFill>
                  <a:schemeClr val="tx1">
                    <a:lumMod val="85000"/>
                    <a:lumOff val="15000"/>
                  </a:schemeClr>
                </a:solidFill>
                <a:latin typeface="Oswald" pitchFamily="2" charset="77"/>
                <a:ea typeface="Roboto" panose="02000000000000000000" pitchFamily="2" charset="0"/>
                <a:cs typeface="Roboto" panose="02000000000000000000" pitchFamily="2" charset="0"/>
              </a:rPr>
              <a:t>02</a:t>
            </a:r>
            <a:endParaRPr lang="es-ES" sz="5400" dirty="0">
              <a:solidFill>
                <a:schemeClr val="tx1">
                  <a:lumMod val="85000"/>
                  <a:lumOff val="15000"/>
                </a:schemeClr>
              </a:solidFill>
              <a:latin typeface="Oswald" pitchFamily="2" charset="77"/>
              <a:ea typeface="Roboto" panose="02000000000000000000" pitchFamily="2" charset="0"/>
              <a:cs typeface="Roboto" panose="02000000000000000000" pitchFamily="2" charset="0"/>
            </a:endParaRPr>
          </a:p>
        </p:txBody>
      </p:sp>
      <p:sp>
        <p:nvSpPr>
          <p:cNvPr id="9" name="CuadroTexto 8">
            <a:extLst>
              <a:ext uri="{FF2B5EF4-FFF2-40B4-BE49-F238E27FC236}">
                <a16:creationId xmlns:a16="http://schemas.microsoft.com/office/drawing/2014/main" id="{1ACEA3A0-A449-5941-928E-B727DB5A3A24}"/>
              </a:ext>
            </a:extLst>
          </p:cNvPr>
          <p:cNvSpPr txBox="1"/>
          <p:nvPr/>
        </p:nvSpPr>
        <p:spPr>
          <a:xfrm>
            <a:off x="3469677" y="3642848"/>
            <a:ext cx="2187904" cy="307777"/>
          </a:xfrm>
          <a:prstGeom prst="rect">
            <a:avLst/>
          </a:prstGeom>
          <a:noFill/>
        </p:spPr>
        <p:txBody>
          <a:bodyPr wrap="square" rtlCol="0">
            <a:spAutoFit/>
          </a:bodyPr>
          <a:lstStyle/>
          <a:p>
            <a:pPr algn="ctr"/>
            <a:r>
              <a:rPr lang="es-ES" sz="1400" spc="300" dirty="0">
                <a:solidFill>
                  <a:schemeClr val="tx1">
                    <a:lumMod val="65000"/>
                    <a:lumOff val="35000"/>
                  </a:schemeClr>
                </a:solidFill>
                <a:latin typeface="Oswald" pitchFamily="2" charset="77"/>
                <a:ea typeface="Roboto" panose="02000000000000000000" pitchFamily="2" charset="0"/>
                <a:cs typeface="Arial" panose="020B0604020202020204" pitchFamily="34" charset="0"/>
              </a:rPr>
              <a:t>LITERATURE REVIEW </a:t>
            </a:r>
          </a:p>
        </p:txBody>
      </p:sp>
      <p:sp>
        <p:nvSpPr>
          <p:cNvPr id="11" name="Rectángulo 10">
            <a:extLst>
              <a:ext uri="{FF2B5EF4-FFF2-40B4-BE49-F238E27FC236}">
                <a16:creationId xmlns:a16="http://schemas.microsoft.com/office/drawing/2014/main" id="{4434B027-BE1E-B34E-8A61-3A91F3C2CABE}"/>
              </a:ext>
            </a:extLst>
          </p:cNvPr>
          <p:cNvSpPr/>
          <p:nvPr/>
        </p:nvSpPr>
        <p:spPr>
          <a:xfrm>
            <a:off x="6706288" y="3009026"/>
            <a:ext cx="1388363" cy="966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400">
              <a:solidFill>
                <a:schemeClr val="tx1">
                  <a:lumMod val="85000"/>
                  <a:lumOff val="15000"/>
                </a:schemeClr>
              </a:solidFill>
            </a:endParaRPr>
          </a:p>
        </p:txBody>
      </p:sp>
      <p:sp>
        <p:nvSpPr>
          <p:cNvPr id="12" name="CuadroTexto 11">
            <a:extLst>
              <a:ext uri="{FF2B5EF4-FFF2-40B4-BE49-F238E27FC236}">
                <a16:creationId xmlns:a16="http://schemas.microsoft.com/office/drawing/2014/main" id="{07820407-F84B-2E42-894E-0A940AA84F40}"/>
              </a:ext>
            </a:extLst>
          </p:cNvPr>
          <p:cNvSpPr txBox="1"/>
          <p:nvPr/>
        </p:nvSpPr>
        <p:spPr>
          <a:xfrm>
            <a:off x="6796777" y="2384227"/>
            <a:ext cx="1283154" cy="1200329"/>
          </a:xfrm>
          <a:prstGeom prst="rect">
            <a:avLst/>
          </a:prstGeom>
          <a:noFill/>
        </p:spPr>
        <p:txBody>
          <a:bodyPr wrap="square" rtlCol="0">
            <a:spAutoFit/>
          </a:bodyPr>
          <a:lstStyle/>
          <a:p>
            <a:pPr algn="ctr"/>
            <a:r>
              <a:rPr lang="es-ES" sz="7200" dirty="0">
                <a:solidFill>
                  <a:schemeClr val="tx1">
                    <a:lumMod val="85000"/>
                    <a:lumOff val="15000"/>
                  </a:schemeClr>
                </a:solidFill>
                <a:latin typeface="Oswald" pitchFamily="2" charset="77"/>
                <a:ea typeface="Roboto" panose="02000000000000000000" pitchFamily="2" charset="0"/>
                <a:cs typeface="Roboto" panose="02000000000000000000" pitchFamily="2" charset="0"/>
              </a:rPr>
              <a:t>03</a:t>
            </a:r>
            <a:endParaRPr lang="es-ES" sz="5400" dirty="0">
              <a:solidFill>
                <a:schemeClr val="tx1">
                  <a:lumMod val="85000"/>
                  <a:lumOff val="15000"/>
                </a:schemeClr>
              </a:solidFill>
              <a:latin typeface="Oswald" pitchFamily="2" charset="77"/>
              <a:ea typeface="Roboto" panose="02000000000000000000" pitchFamily="2" charset="0"/>
              <a:cs typeface="Roboto" panose="02000000000000000000" pitchFamily="2" charset="0"/>
            </a:endParaRPr>
          </a:p>
        </p:txBody>
      </p:sp>
      <p:sp>
        <p:nvSpPr>
          <p:cNvPr id="14" name="CuadroTexto 13">
            <a:extLst>
              <a:ext uri="{FF2B5EF4-FFF2-40B4-BE49-F238E27FC236}">
                <a16:creationId xmlns:a16="http://schemas.microsoft.com/office/drawing/2014/main" id="{58D35B2A-2720-0B41-936E-ECB7B1E4C21A}"/>
              </a:ext>
            </a:extLst>
          </p:cNvPr>
          <p:cNvSpPr txBox="1"/>
          <p:nvPr/>
        </p:nvSpPr>
        <p:spPr>
          <a:xfrm>
            <a:off x="6344402" y="3642848"/>
            <a:ext cx="2187904" cy="307777"/>
          </a:xfrm>
          <a:prstGeom prst="rect">
            <a:avLst/>
          </a:prstGeom>
          <a:noFill/>
        </p:spPr>
        <p:txBody>
          <a:bodyPr wrap="square" rtlCol="0">
            <a:spAutoFit/>
          </a:bodyPr>
          <a:lstStyle/>
          <a:p>
            <a:pPr algn="ctr"/>
            <a:r>
              <a:rPr lang="es-ES" sz="1400" spc="300" dirty="0">
                <a:solidFill>
                  <a:schemeClr val="tx1">
                    <a:lumMod val="65000"/>
                    <a:lumOff val="35000"/>
                  </a:schemeClr>
                </a:solidFill>
                <a:latin typeface="Oswald" pitchFamily="2" charset="77"/>
                <a:ea typeface="Roboto" panose="02000000000000000000" pitchFamily="2" charset="0"/>
                <a:cs typeface="Arial" panose="020B0604020202020204" pitchFamily="34" charset="0"/>
              </a:rPr>
              <a:t>DATA PREPARATION</a:t>
            </a:r>
          </a:p>
        </p:txBody>
      </p:sp>
      <p:sp>
        <p:nvSpPr>
          <p:cNvPr id="15" name="Rectángulo 14">
            <a:extLst>
              <a:ext uri="{FF2B5EF4-FFF2-40B4-BE49-F238E27FC236}">
                <a16:creationId xmlns:a16="http://schemas.microsoft.com/office/drawing/2014/main" id="{1EA3916B-2852-FD46-A0E6-6E6FCA92D46A}"/>
              </a:ext>
            </a:extLst>
          </p:cNvPr>
          <p:cNvSpPr/>
          <p:nvPr/>
        </p:nvSpPr>
        <p:spPr>
          <a:xfrm>
            <a:off x="9643451" y="3009026"/>
            <a:ext cx="1388363" cy="966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400">
              <a:solidFill>
                <a:schemeClr val="tx1">
                  <a:lumMod val="85000"/>
                  <a:lumOff val="15000"/>
                </a:schemeClr>
              </a:solidFill>
            </a:endParaRPr>
          </a:p>
        </p:txBody>
      </p:sp>
      <p:sp>
        <p:nvSpPr>
          <p:cNvPr id="16" name="CuadroTexto 15">
            <a:extLst>
              <a:ext uri="{FF2B5EF4-FFF2-40B4-BE49-F238E27FC236}">
                <a16:creationId xmlns:a16="http://schemas.microsoft.com/office/drawing/2014/main" id="{D16D4B60-E413-6B48-AA16-ACAB7D9B4B81}"/>
              </a:ext>
            </a:extLst>
          </p:cNvPr>
          <p:cNvSpPr txBox="1"/>
          <p:nvPr/>
        </p:nvSpPr>
        <p:spPr>
          <a:xfrm>
            <a:off x="9733940" y="2384227"/>
            <a:ext cx="1283154" cy="1200329"/>
          </a:xfrm>
          <a:prstGeom prst="rect">
            <a:avLst/>
          </a:prstGeom>
          <a:noFill/>
        </p:spPr>
        <p:txBody>
          <a:bodyPr wrap="square" rtlCol="0">
            <a:spAutoFit/>
          </a:bodyPr>
          <a:lstStyle/>
          <a:p>
            <a:pPr algn="ctr"/>
            <a:r>
              <a:rPr lang="es-ES" sz="7200" dirty="0">
                <a:solidFill>
                  <a:schemeClr val="tx1">
                    <a:lumMod val="85000"/>
                    <a:lumOff val="15000"/>
                  </a:schemeClr>
                </a:solidFill>
                <a:latin typeface="Oswald" pitchFamily="2" charset="77"/>
                <a:ea typeface="Roboto" panose="02000000000000000000" pitchFamily="2" charset="0"/>
                <a:cs typeface="Roboto" panose="02000000000000000000" pitchFamily="2" charset="0"/>
              </a:rPr>
              <a:t>04</a:t>
            </a:r>
            <a:endParaRPr lang="es-ES" sz="5400" dirty="0">
              <a:solidFill>
                <a:schemeClr val="tx1">
                  <a:lumMod val="85000"/>
                  <a:lumOff val="15000"/>
                </a:schemeClr>
              </a:solidFill>
              <a:latin typeface="Oswald" pitchFamily="2" charset="77"/>
              <a:ea typeface="Roboto" panose="02000000000000000000" pitchFamily="2" charset="0"/>
              <a:cs typeface="Roboto" panose="02000000000000000000" pitchFamily="2" charset="0"/>
            </a:endParaRPr>
          </a:p>
        </p:txBody>
      </p:sp>
      <p:sp>
        <p:nvSpPr>
          <p:cNvPr id="18" name="CuadroTexto 17">
            <a:extLst>
              <a:ext uri="{FF2B5EF4-FFF2-40B4-BE49-F238E27FC236}">
                <a16:creationId xmlns:a16="http://schemas.microsoft.com/office/drawing/2014/main" id="{1107DC9A-A43F-E849-AE1F-D8F48B20916F}"/>
              </a:ext>
            </a:extLst>
          </p:cNvPr>
          <p:cNvSpPr txBox="1"/>
          <p:nvPr/>
        </p:nvSpPr>
        <p:spPr>
          <a:xfrm>
            <a:off x="9281565" y="3642848"/>
            <a:ext cx="2187904" cy="523220"/>
          </a:xfrm>
          <a:prstGeom prst="rect">
            <a:avLst/>
          </a:prstGeom>
          <a:noFill/>
        </p:spPr>
        <p:txBody>
          <a:bodyPr wrap="square" rtlCol="0">
            <a:spAutoFit/>
          </a:bodyPr>
          <a:lstStyle/>
          <a:p>
            <a:pPr algn="ctr"/>
            <a:r>
              <a:rPr lang="es-ES" sz="1400" spc="300" dirty="0">
                <a:solidFill>
                  <a:schemeClr val="tx1">
                    <a:lumMod val="65000"/>
                    <a:lumOff val="35000"/>
                  </a:schemeClr>
                </a:solidFill>
                <a:latin typeface="Oswald" pitchFamily="2" charset="77"/>
                <a:ea typeface="Roboto" panose="02000000000000000000" pitchFamily="2" charset="0"/>
                <a:cs typeface="Arial" panose="020B0604020202020204" pitchFamily="34" charset="0"/>
              </a:rPr>
              <a:t>RESEARCH&amp; RESULTS</a:t>
            </a:r>
          </a:p>
        </p:txBody>
      </p:sp>
      <p:sp>
        <p:nvSpPr>
          <p:cNvPr id="20" name="Rectángulo 19">
            <a:extLst>
              <a:ext uri="{FF2B5EF4-FFF2-40B4-BE49-F238E27FC236}">
                <a16:creationId xmlns:a16="http://schemas.microsoft.com/office/drawing/2014/main" id="{FEE5194D-4425-BD49-B283-26049D1FE82F}"/>
              </a:ext>
            </a:extLst>
          </p:cNvPr>
          <p:cNvSpPr/>
          <p:nvPr/>
        </p:nvSpPr>
        <p:spPr>
          <a:xfrm>
            <a:off x="859669" y="5075604"/>
            <a:ext cx="1388363" cy="966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400">
              <a:solidFill>
                <a:schemeClr val="tx1">
                  <a:lumMod val="85000"/>
                  <a:lumOff val="15000"/>
                </a:schemeClr>
              </a:solidFill>
            </a:endParaRPr>
          </a:p>
        </p:txBody>
      </p:sp>
      <p:sp>
        <p:nvSpPr>
          <p:cNvPr id="21" name="CuadroTexto 20">
            <a:extLst>
              <a:ext uri="{FF2B5EF4-FFF2-40B4-BE49-F238E27FC236}">
                <a16:creationId xmlns:a16="http://schemas.microsoft.com/office/drawing/2014/main" id="{4F8A64EB-DBF1-8942-A7B3-F808FD91CEE9}"/>
              </a:ext>
            </a:extLst>
          </p:cNvPr>
          <p:cNvSpPr txBox="1"/>
          <p:nvPr/>
        </p:nvSpPr>
        <p:spPr>
          <a:xfrm>
            <a:off x="950158" y="4525082"/>
            <a:ext cx="1283154" cy="1200329"/>
          </a:xfrm>
          <a:prstGeom prst="rect">
            <a:avLst/>
          </a:prstGeom>
          <a:noFill/>
        </p:spPr>
        <p:txBody>
          <a:bodyPr wrap="square" rtlCol="0">
            <a:spAutoFit/>
          </a:bodyPr>
          <a:lstStyle/>
          <a:p>
            <a:pPr algn="ctr"/>
            <a:r>
              <a:rPr lang="es-ES" sz="7200" dirty="0">
                <a:solidFill>
                  <a:schemeClr val="tx1">
                    <a:lumMod val="85000"/>
                    <a:lumOff val="15000"/>
                  </a:schemeClr>
                </a:solidFill>
                <a:latin typeface="Oswald" pitchFamily="2" charset="77"/>
                <a:ea typeface="Roboto" panose="02000000000000000000" pitchFamily="2" charset="0"/>
                <a:cs typeface="Roboto" panose="02000000000000000000" pitchFamily="2" charset="0"/>
              </a:rPr>
              <a:t>05</a:t>
            </a:r>
            <a:endParaRPr lang="es-ES" sz="5400" dirty="0">
              <a:solidFill>
                <a:schemeClr val="tx1">
                  <a:lumMod val="85000"/>
                  <a:lumOff val="15000"/>
                </a:schemeClr>
              </a:solidFill>
              <a:latin typeface="Oswald" pitchFamily="2" charset="77"/>
              <a:ea typeface="Roboto" panose="02000000000000000000" pitchFamily="2" charset="0"/>
              <a:cs typeface="Roboto" panose="02000000000000000000" pitchFamily="2" charset="0"/>
            </a:endParaRPr>
          </a:p>
        </p:txBody>
      </p:sp>
      <p:sp>
        <p:nvSpPr>
          <p:cNvPr id="22" name="CuadroTexto 21">
            <a:extLst>
              <a:ext uri="{FF2B5EF4-FFF2-40B4-BE49-F238E27FC236}">
                <a16:creationId xmlns:a16="http://schemas.microsoft.com/office/drawing/2014/main" id="{C9D867DF-8775-A14F-B55D-F20E1A34AEA8}"/>
              </a:ext>
            </a:extLst>
          </p:cNvPr>
          <p:cNvSpPr txBox="1"/>
          <p:nvPr/>
        </p:nvSpPr>
        <p:spPr>
          <a:xfrm>
            <a:off x="732567" y="5783703"/>
            <a:ext cx="1642566" cy="307777"/>
          </a:xfrm>
          <a:prstGeom prst="rect">
            <a:avLst/>
          </a:prstGeom>
          <a:noFill/>
        </p:spPr>
        <p:txBody>
          <a:bodyPr wrap="square" rtlCol="0">
            <a:spAutoFit/>
          </a:bodyPr>
          <a:lstStyle/>
          <a:p>
            <a:pPr algn="ctr"/>
            <a:r>
              <a:rPr lang="es-ES" sz="1400" spc="300" dirty="0">
                <a:solidFill>
                  <a:schemeClr val="tx1">
                    <a:lumMod val="65000"/>
                    <a:lumOff val="35000"/>
                  </a:schemeClr>
                </a:solidFill>
                <a:latin typeface="Oswald" pitchFamily="2" charset="77"/>
                <a:ea typeface="Roboto" panose="02000000000000000000" pitchFamily="2" charset="0"/>
                <a:cs typeface="Arial" panose="020B0604020202020204" pitchFamily="34" charset="0"/>
              </a:rPr>
              <a:t>CONCLUSION</a:t>
            </a:r>
          </a:p>
        </p:txBody>
      </p:sp>
      <p:sp>
        <p:nvSpPr>
          <p:cNvPr id="26" name="Rectángulo 25">
            <a:extLst>
              <a:ext uri="{FF2B5EF4-FFF2-40B4-BE49-F238E27FC236}">
                <a16:creationId xmlns:a16="http://schemas.microsoft.com/office/drawing/2014/main" id="{196FBD48-ACA7-EF4B-B997-B70D41BE07DE}"/>
              </a:ext>
            </a:extLst>
          </p:cNvPr>
          <p:cNvSpPr/>
          <p:nvPr/>
        </p:nvSpPr>
        <p:spPr>
          <a:xfrm>
            <a:off x="3796833" y="5075604"/>
            <a:ext cx="1388363" cy="966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400">
              <a:solidFill>
                <a:schemeClr val="tx1">
                  <a:lumMod val="85000"/>
                  <a:lumOff val="15000"/>
                </a:schemeClr>
              </a:solidFill>
            </a:endParaRPr>
          </a:p>
        </p:txBody>
      </p:sp>
      <p:sp>
        <p:nvSpPr>
          <p:cNvPr id="27" name="CuadroTexto 26">
            <a:extLst>
              <a:ext uri="{FF2B5EF4-FFF2-40B4-BE49-F238E27FC236}">
                <a16:creationId xmlns:a16="http://schemas.microsoft.com/office/drawing/2014/main" id="{B0905F03-F584-F243-90CE-42EB2C2F2B7D}"/>
              </a:ext>
            </a:extLst>
          </p:cNvPr>
          <p:cNvSpPr txBox="1"/>
          <p:nvPr/>
        </p:nvSpPr>
        <p:spPr>
          <a:xfrm>
            <a:off x="3922988" y="4562036"/>
            <a:ext cx="1283154" cy="1200329"/>
          </a:xfrm>
          <a:prstGeom prst="rect">
            <a:avLst/>
          </a:prstGeom>
          <a:noFill/>
        </p:spPr>
        <p:txBody>
          <a:bodyPr wrap="square" rtlCol="0">
            <a:spAutoFit/>
          </a:bodyPr>
          <a:lstStyle/>
          <a:p>
            <a:pPr algn="ctr"/>
            <a:r>
              <a:rPr lang="es-ES" sz="7200" dirty="0">
                <a:solidFill>
                  <a:schemeClr val="tx1">
                    <a:lumMod val="85000"/>
                    <a:lumOff val="15000"/>
                  </a:schemeClr>
                </a:solidFill>
                <a:latin typeface="Oswald" pitchFamily="2" charset="77"/>
                <a:ea typeface="Roboto" panose="02000000000000000000" pitchFamily="2" charset="0"/>
                <a:cs typeface="Roboto" panose="02000000000000000000" pitchFamily="2" charset="0"/>
              </a:rPr>
              <a:t>06</a:t>
            </a:r>
            <a:endParaRPr lang="es-ES" sz="5400" dirty="0">
              <a:solidFill>
                <a:schemeClr val="tx1">
                  <a:lumMod val="85000"/>
                  <a:lumOff val="15000"/>
                </a:schemeClr>
              </a:solidFill>
              <a:latin typeface="Oswald" pitchFamily="2" charset="77"/>
              <a:ea typeface="Roboto" panose="02000000000000000000" pitchFamily="2" charset="0"/>
              <a:cs typeface="Roboto" panose="02000000000000000000" pitchFamily="2" charset="0"/>
            </a:endParaRPr>
          </a:p>
        </p:txBody>
      </p:sp>
      <p:sp>
        <p:nvSpPr>
          <p:cNvPr id="28" name="CuadroTexto 27">
            <a:extLst>
              <a:ext uri="{FF2B5EF4-FFF2-40B4-BE49-F238E27FC236}">
                <a16:creationId xmlns:a16="http://schemas.microsoft.com/office/drawing/2014/main" id="{EEE94E48-3369-FC4F-BD45-D5B4C7963383}"/>
              </a:ext>
            </a:extLst>
          </p:cNvPr>
          <p:cNvSpPr txBox="1"/>
          <p:nvPr/>
        </p:nvSpPr>
        <p:spPr>
          <a:xfrm>
            <a:off x="3469677" y="5783703"/>
            <a:ext cx="2187904" cy="307777"/>
          </a:xfrm>
          <a:prstGeom prst="rect">
            <a:avLst/>
          </a:prstGeom>
          <a:noFill/>
        </p:spPr>
        <p:txBody>
          <a:bodyPr wrap="square" rtlCol="0">
            <a:spAutoFit/>
          </a:bodyPr>
          <a:lstStyle/>
          <a:p>
            <a:pPr algn="ctr"/>
            <a:r>
              <a:rPr lang="es-ES" sz="1400" spc="300" dirty="0">
                <a:solidFill>
                  <a:schemeClr val="tx1">
                    <a:lumMod val="65000"/>
                    <a:lumOff val="35000"/>
                  </a:schemeClr>
                </a:solidFill>
                <a:latin typeface="Oswald" pitchFamily="2" charset="77"/>
                <a:ea typeface="Roboto" panose="02000000000000000000" pitchFamily="2" charset="0"/>
                <a:cs typeface="Arial" panose="020B0604020202020204" pitchFamily="34" charset="0"/>
              </a:rPr>
              <a:t> CODE &amp;REPORT</a:t>
            </a:r>
          </a:p>
        </p:txBody>
      </p:sp>
      <p:sp>
        <p:nvSpPr>
          <p:cNvPr id="29" name="Rectángulo 28">
            <a:extLst>
              <a:ext uri="{FF2B5EF4-FFF2-40B4-BE49-F238E27FC236}">
                <a16:creationId xmlns:a16="http://schemas.microsoft.com/office/drawing/2014/main" id="{858A4E57-9175-C44D-B8C3-621A31FB6E3D}"/>
              </a:ext>
            </a:extLst>
          </p:cNvPr>
          <p:cNvSpPr/>
          <p:nvPr/>
        </p:nvSpPr>
        <p:spPr>
          <a:xfrm>
            <a:off x="6706288" y="5075604"/>
            <a:ext cx="1388363" cy="966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400">
              <a:solidFill>
                <a:schemeClr val="tx1">
                  <a:lumMod val="85000"/>
                  <a:lumOff val="15000"/>
                </a:schemeClr>
              </a:solidFill>
            </a:endParaRPr>
          </a:p>
        </p:txBody>
      </p:sp>
      <p:sp>
        <p:nvSpPr>
          <p:cNvPr id="30" name="CuadroTexto 29">
            <a:extLst>
              <a:ext uri="{FF2B5EF4-FFF2-40B4-BE49-F238E27FC236}">
                <a16:creationId xmlns:a16="http://schemas.microsoft.com/office/drawing/2014/main" id="{F3554076-A933-CD49-9726-6AB84327F13C}"/>
              </a:ext>
            </a:extLst>
          </p:cNvPr>
          <p:cNvSpPr txBox="1"/>
          <p:nvPr/>
        </p:nvSpPr>
        <p:spPr>
          <a:xfrm>
            <a:off x="6796777" y="4525082"/>
            <a:ext cx="1283154" cy="1200329"/>
          </a:xfrm>
          <a:prstGeom prst="rect">
            <a:avLst/>
          </a:prstGeom>
          <a:noFill/>
        </p:spPr>
        <p:txBody>
          <a:bodyPr wrap="square" rtlCol="0">
            <a:spAutoFit/>
          </a:bodyPr>
          <a:lstStyle/>
          <a:p>
            <a:pPr algn="ctr"/>
            <a:r>
              <a:rPr lang="es-ES" sz="7200" dirty="0">
                <a:solidFill>
                  <a:schemeClr val="tx1">
                    <a:lumMod val="85000"/>
                    <a:lumOff val="15000"/>
                  </a:schemeClr>
                </a:solidFill>
                <a:latin typeface="Oswald" pitchFamily="2" charset="77"/>
                <a:ea typeface="Roboto" panose="02000000000000000000" pitchFamily="2" charset="0"/>
                <a:cs typeface="Roboto" panose="02000000000000000000" pitchFamily="2" charset="0"/>
              </a:rPr>
              <a:t>07</a:t>
            </a:r>
            <a:endParaRPr lang="es-ES" sz="5400" dirty="0">
              <a:solidFill>
                <a:schemeClr val="tx1">
                  <a:lumMod val="85000"/>
                  <a:lumOff val="15000"/>
                </a:schemeClr>
              </a:solidFill>
              <a:latin typeface="Oswald" pitchFamily="2" charset="77"/>
              <a:ea typeface="Roboto" panose="02000000000000000000" pitchFamily="2" charset="0"/>
              <a:cs typeface="Roboto" panose="02000000000000000000" pitchFamily="2" charset="0"/>
            </a:endParaRPr>
          </a:p>
        </p:txBody>
      </p:sp>
      <p:sp>
        <p:nvSpPr>
          <p:cNvPr id="40" name="Rectángulo 25">
            <a:extLst>
              <a:ext uri="{FF2B5EF4-FFF2-40B4-BE49-F238E27FC236}">
                <a16:creationId xmlns:a16="http://schemas.microsoft.com/office/drawing/2014/main" id="{AB4C51F4-4DE4-4627-AE4B-F773BF9FE4C6}"/>
              </a:ext>
            </a:extLst>
          </p:cNvPr>
          <p:cNvSpPr/>
          <p:nvPr/>
        </p:nvSpPr>
        <p:spPr>
          <a:xfrm>
            <a:off x="9659491" y="5018130"/>
            <a:ext cx="1388363" cy="966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400">
              <a:solidFill>
                <a:schemeClr val="tx1">
                  <a:lumMod val="85000"/>
                  <a:lumOff val="15000"/>
                </a:schemeClr>
              </a:solidFill>
            </a:endParaRPr>
          </a:p>
        </p:txBody>
      </p:sp>
      <p:sp>
        <p:nvSpPr>
          <p:cNvPr id="31" name="CuadroTexto 30">
            <a:extLst>
              <a:ext uri="{FF2B5EF4-FFF2-40B4-BE49-F238E27FC236}">
                <a16:creationId xmlns:a16="http://schemas.microsoft.com/office/drawing/2014/main" id="{7885B12F-0FF6-1A40-85DE-B1AFA7B832E5}"/>
              </a:ext>
            </a:extLst>
          </p:cNvPr>
          <p:cNvSpPr txBox="1"/>
          <p:nvPr/>
        </p:nvSpPr>
        <p:spPr>
          <a:xfrm>
            <a:off x="6344402" y="5783703"/>
            <a:ext cx="2187904" cy="307777"/>
          </a:xfrm>
          <a:prstGeom prst="rect">
            <a:avLst/>
          </a:prstGeom>
          <a:noFill/>
        </p:spPr>
        <p:txBody>
          <a:bodyPr wrap="square" rtlCol="0">
            <a:spAutoFit/>
          </a:bodyPr>
          <a:lstStyle/>
          <a:p>
            <a:pPr algn="ctr"/>
            <a:r>
              <a:rPr lang="es-ES" sz="1400" spc="300" dirty="0">
                <a:solidFill>
                  <a:schemeClr val="tx1">
                    <a:lumMod val="65000"/>
                    <a:lumOff val="35000"/>
                  </a:schemeClr>
                </a:solidFill>
                <a:latin typeface="Oswald" pitchFamily="2" charset="77"/>
                <a:ea typeface="Roboto" panose="02000000000000000000" pitchFamily="2" charset="0"/>
                <a:cs typeface="Arial" panose="020B0604020202020204" pitchFamily="34" charset="0"/>
              </a:rPr>
              <a:t>PROJECT PLANNING</a:t>
            </a:r>
          </a:p>
        </p:txBody>
      </p:sp>
      <p:sp>
        <p:nvSpPr>
          <p:cNvPr id="36" name="Rectángulo 35">
            <a:extLst>
              <a:ext uri="{FF2B5EF4-FFF2-40B4-BE49-F238E27FC236}">
                <a16:creationId xmlns:a16="http://schemas.microsoft.com/office/drawing/2014/main" id="{8CB809FF-4B5F-4843-BE63-3F3E54D3A22E}"/>
              </a:ext>
            </a:extLst>
          </p:cNvPr>
          <p:cNvSpPr/>
          <p:nvPr/>
        </p:nvSpPr>
        <p:spPr>
          <a:xfrm>
            <a:off x="700714" y="412181"/>
            <a:ext cx="5264317" cy="1107996"/>
          </a:xfrm>
          <a:prstGeom prst="rect">
            <a:avLst/>
          </a:prstGeom>
        </p:spPr>
        <p:txBody>
          <a:bodyPr wrap="square">
            <a:spAutoFit/>
          </a:bodyPr>
          <a:lstStyle/>
          <a:p>
            <a:r>
              <a:rPr lang="es-ES" sz="6600" spc="600" dirty="0">
                <a:solidFill>
                  <a:schemeClr val="tx1">
                    <a:lumMod val="85000"/>
                    <a:lumOff val="15000"/>
                  </a:schemeClr>
                </a:solidFill>
                <a:latin typeface="Oswald" pitchFamily="2" charset="77"/>
              </a:rPr>
              <a:t>CONTENTS</a:t>
            </a:r>
            <a:endParaRPr lang="es-ES" sz="1100" spc="600" dirty="0">
              <a:solidFill>
                <a:schemeClr val="tx1">
                  <a:lumMod val="85000"/>
                  <a:lumOff val="15000"/>
                </a:schemeClr>
              </a:solidFill>
            </a:endParaRPr>
          </a:p>
        </p:txBody>
      </p:sp>
      <p:sp>
        <p:nvSpPr>
          <p:cNvPr id="38" name="CuadroTexto 29">
            <a:extLst>
              <a:ext uri="{FF2B5EF4-FFF2-40B4-BE49-F238E27FC236}">
                <a16:creationId xmlns:a16="http://schemas.microsoft.com/office/drawing/2014/main" id="{0A945CD5-6737-481B-8462-60CE28C2D7D8}"/>
              </a:ext>
            </a:extLst>
          </p:cNvPr>
          <p:cNvSpPr txBox="1"/>
          <p:nvPr/>
        </p:nvSpPr>
        <p:spPr>
          <a:xfrm>
            <a:off x="9671502" y="4514654"/>
            <a:ext cx="1283154" cy="1200329"/>
          </a:xfrm>
          <a:prstGeom prst="rect">
            <a:avLst/>
          </a:prstGeom>
          <a:noFill/>
        </p:spPr>
        <p:txBody>
          <a:bodyPr wrap="square" rtlCol="0">
            <a:spAutoFit/>
          </a:bodyPr>
          <a:lstStyle/>
          <a:p>
            <a:pPr algn="ctr"/>
            <a:r>
              <a:rPr lang="es-ES" sz="7200" dirty="0">
                <a:solidFill>
                  <a:schemeClr val="tx1">
                    <a:lumMod val="85000"/>
                    <a:lumOff val="15000"/>
                  </a:schemeClr>
                </a:solidFill>
                <a:latin typeface="Oswald" pitchFamily="2" charset="77"/>
                <a:ea typeface="Roboto" panose="02000000000000000000" pitchFamily="2" charset="0"/>
                <a:cs typeface="Roboto" panose="02000000000000000000" pitchFamily="2" charset="0"/>
              </a:rPr>
              <a:t>08</a:t>
            </a:r>
            <a:endParaRPr lang="es-ES" sz="5400" dirty="0">
              <a:solidFill>
                <a:schemeClr val="tx1">
                  <a:lumMod val="85000"/>
                  <a:lumOff val="15000"/>
                </a:schemeClr>
              </a:solidFill>
              <a:latin typeface="Oswald" pitchFamily="2" charset="77"/>
              <a:ea typeface="Roboto" panose="02000000000000000000" pitchFamily="2" charset="0"/>
              <a:cs typeface="Roboto" panose="02000000000000000000" pitchFamily="2" charset="0"/>
            </a:endParaRPr>
          </a:p>
        </p:txBody>
      </p:sp>
      <p:sp>
        <p:nvSpPr>
          <p:cNvPr id="39" name="CuadroTexto 30">
            <a:extLst>
              <a:ext uri="{FF2B5EF4-FFF2-40B4-BE49-F238E27FC236}">
                <a16:creationId xmlns:a16="http://schemas.microsoft.com/office/drawing/2014/main" id="{877C4D8B-FD0D-486A-B43F-96800AC8CA1E}"/>
              </a:ext>
            </a:extLst>
          </p:cNvPr>
          <p:cNvSpPr txBox="1"/>
          <p:nvPr/>
        </p:nvSpPr>
        <p:spPr>
          <a:xfrm>
            <a:off x="9219127" y="5773275"/>
            <a:ext cx="2187904" cy="307777"/>
          </a:xfrm>
          <a:prstGeom prst="rect">
            <a:avLst/>
          </a:prstGeom>
          <a:noFill/>
        </p:spPr>
        <p:txBody>
          <a:bodyPr wrap="square" rtlCol="0">
            <a:spAutoFit/>
          </a:bodyPr>
          <a:lstStyle/>
          <a:p>
            <a:pPr algn="ctr"/>
            <a:r>
              <a:rPr lang="es-ES" sz="1400" spc="300" dirty="0">
                <a:solidFill>
                  <a:schemeClr val="tx1">
                    <a:lumMod val="65000"/>
                    <a:lumOff val="35000"/>
                  </a:schemeClr>
                </a:solidFill>
                <a:latin typeface="Oswald" pitchFamily="2" charset="77"/>
                <a:ea typeface="Roboto" panose="02000000000000000000" pitchFamily="2" charset="0"/>
                <a:cs typeface="Arial" panose="020B0604020202020204" pitchFamily="34" charset="0"/>
              </a:rPr>
              <a:t>WHAT IS NEXT?</a:t>
            </a:r>
          </a:p>
        </p:txBody>
      </p:sp>
    </p:spTree>
    <p:extLst>
      <p:ext uri="{BB962C8B-B14F-4D97-AF65-F5344CB8AC3E}">
        <p14:creationId xmlns:p14="http://schemas.microsoft.com/office/powerpoint/2010/main" val="15053310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CuadroTexto 3">
                <a:extLst>
                  <a:ext uri="{FF2B5EF4-FFF2-40B4-BE49-F238E27FC236}">
                    <a16:creationId xmlns:a16="http://schemas.microsoft.com/office/drawing/2014/main" id="{EFDDBEA9-1505-5940-9E3E-E9F6618242CD}"/>
                  </a:ext>
                </a:extLst>
              </p:cNvPr>
              <p:cNvSpPr txBox="1"/>
              <p:nvPr/>
            </p:nvSpPr>
            <p:spPr>
              <a:xfrm>
                <a:off x="638029" y="1878751"/>
                <a:ext cx="4807609" cy="4261679"/>
              </a:xfrm>
              <a:prstGeom prst="rect">
                <a:avLst/>
              </a:prstGeom>
              <a:noFill/>
            </p:spPr>
            <p:txBody>
              <a:bodyPr wrap="square" rtlCol="0">
                <a:spAutoFit/>
              </a:bodyPr>
              <a:lstStyle/>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Arial" panose="020B0604020202020204"/>
                  </a:rPr>
                  <a:t>We have trained the variational Autoencoder with </a:t>
                </a:r>
                <a14:m>
                  <m:oMath xmlns:m="http://schemas.openxmlformats.org/officeDocument/2006/math">
                    <m:sSub>
                      <m:sSubPr>
                        <m:ctrlPr>
                          <a:rPr kumimoji="0" lang="en-US" sz="1400" b="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kumimoji="0" lang="en-US" sz="1400" b="0" i="1" u="none" strike="noStrike" kern="1200" cap="none" spc="0" normalizeH="0" baseline="0" noProof="0" smtClean="0">
                            <a:ln>
                              <a:noFill/>
                            </a:ln>
                            <a:solidFill>
                              <a:srgbClr val="000000"/>
                            </a:solidFill>
                            <a:effectLst/>
                            <a:uLnTx/>
                            <a:uFillTx/>
                            <a:latin typeface="Cambria Math" panose="02040503050406030204" pitchFamily="18" charset="0"/>
                          </a:rPr>
                          <m:t>𝑥</m:t>
                        </m:r>
                      </m:e>
                      <m:sub>
                        <m:r>
                          <a:rPr kumimoji="0" lang="en-US" sz="1400" b="0" i="1" u="none" strike="noStrike" kern="1200" cap="none" spc="0" normalizeH="0" baseline="0" noProof="0" smtClean="0">
                            <a:ln>
                              <a:noFill/>
                            </a:ln>
                            <a:solidFill>
                              <a:srgbClr val="000000"/>
                            </a:solidFill>
                            <a:effectLst/>
                            <a:uLnTx/>
                            <a:uFillTx/>
                            <a:latin typeface="Cambria Math" panose="02040503050406030204" pitchFamily="18" charset="0"/>
                          </a:rPr>
                          <m:t>𝑡𝑟𝑎𝑖𝑛</m:t>
                        </m:r>
                      </m:sub>
                    </m:sSub>
                    <m:r>
                      <a:rPr kumimoji="0" lang="en-US" sz="1400" b="0" i="0" u="none" strike="noStrike" kern="1200" cap="none" spc="0" normalizeH="0" baseline="0" noProof="0" smtClean="0">
                        <a:ln>
                          <a:noFill/>
                        </a:ln>
                        <a:solidFill>
                          <a:srgbClr val="000000"/>
                        </a:solidFill>
                        <a:effectLst/>
                        <a:uLnTx/>
                        <a:uFillTx/>
                        <a:latin typeface="Cambria Math" panose="02040503050406030204" pitchFamily="18" charset="0"/>
                      </a:rPr>
                      <m:t> </m:t>
                    </m:r>
                  </m:oMath>
                </a14:m>
                <a:r>
                  <a:rPr kumimoji="0" lang="es-ES" sz="1400" b="0" i="0" u="none" strike="noStrike" kern="1200" cap="none" spc="0" normalizeH="0" baseline="0" noProof="0" dirty="0">
                    <a:ln>
                      <a:noFill/>
                    </a:ln>
                    <a:solidFill>
                      <a:srgbClr val="000000"/>
                    </a:solidFill>
                    <a:effectLst/>
                    <a:uLnTx/>
                    <a:uFillTx/>
                    <a:latin typeface="Arial" panose="020B0604020202020204"/>
                  </a:rPr>
                  <a:t>data.</a:t>
                </a:r>
              </a:p>
              <a:p>
                <a:pPr marL="285750" lvl="0" indent="-285750">
                  <a:lnSpc>
                    <a:spcPct val="150000"/>
                  </a:lnSpc>
                  <a:buFont typeface="Arial" panose="020B0604020202020204" pitchFamily="34" charset="0"/>
                  <a:buChar char="•"/>
                </a:pPr>
                <a:r>
                  <a:rPr kumimoji="0" lang="es-ES" sz="1400" b="0" i="0" u="none" strike="noStrike" kern="1200" cap="none" spc="0" normalizeH="0" baseline="0" noProof="0" dirty="0" err="1">
                    <a:ln>
                      <a:noFill/>
                    </a:ln>
                    <a:solidFill>
                      <a:srgbClr val="000000"/>
                    </a:solidFill>
                    <a:effectLst/>
                    <a:uLnTx/>
                    <a:uFillTx/>
                    <a:latin typeface="Arial" panose="020B0604020202020204"/>
                  </a:rPr>
                  <a:t>For</a:t>
                </a:r>
                <a:r>
                  <a:rPr kumimoji="0" lang="es-ES" sz="1400" b="0" i="0" u="none" strike="noStrike" kern="1200" cap="none" spc="0" normalizeH="0" baseline="0" noProof="0" dirty="0">
                    <a:ln>
                      <a:noFill/>
                    </a:ln>
                    <a:solidFill>
                      <a:srgbClr val="000000"/>
                    </a:solidFill>
                    <a:effectLst/>
                    <a:uLnTx/>
                    <a:uFillTx/>
                    <a:latin typeface="Arial" panose="020B0604020202020204"/>
                  </a:rPr>
                  <a:t> </a:t>
                </a:r>
                <a:r>
                  <a:rPr kumimoji="0" lang="es-ES" sz="1400" b="0" i="0" u="none" strike="noStrike" kern="1200" cap="none" spc="0" normalizeH="0" baseline="0" noProof="0" dirty="0" err="1">
                    <a:ln>
                      <a:noFill/>
                    </a:ln>
                    <a:solidFill>
                      <a:srgbClr val="000000"/>
                    </a:solidFill>
                    <a:effectLst/>
                    <a:uLnTx/>
                    <a:uFillTx/>
                    <a:latin typeface="Arial" panose="020B0604020202020204"/>
                  </a:rPr>
                  <a:t>anomaly</a:t>
                </a:r>
                <a:r>
                  <a:rPr kumimoji="0" lang="es-ES" sz="1400" b="0" i="0" u="none" strike="noStrike" kern="1200" cap="none" spc="0" normalizeH="0" baseline="0" noProof="0" dirty="0">
                    <a:ln>
                      <a:noFill/>
                    </a:ln>
                    <a:solidFill>
                      <a:srgbClr val="000000"/>
                    </a:solidFill>
                    <a:effectLst/>
                    <a:uLnTx/>
                    <a:uFillTx/>
                    <a:latin typeface="Arial" panose="020B0604020202020204"/>
                  </a:rPr>
                  <a:t> </a:t>
                </a:r>
                <a:r>
                  <a:rPr kumimoji="0" lang="es-ES" sz="1400" b="0" i="0" u="none" strike="noStrike" kern="1200" cap="none" spc="0" normalizeH="0" baseline="0" noProof="0" dirty="0" err="1">
                    <a:ln>
                      <a:noFill/>
                    </a:ln>
                    <a:solidFill>
                      <a:srgbClr val="000000"/>
                    </a:solidFill>
                    <a:effectLst/>
                    <a:uLnTx/>
                    <a:uFillTx/>
                    <a:latin typeface="Arial" panose="020B0604020202020204"/>
                  </a:rPr>
                  <a:t>detection</a:t>
                </a:r>
                <a:r>
                  <a:rPr kumimoji="0" lang="es-ES" sz="1400" b="0" i="0" u="none" strike="noStrike" kern="1200" cap="none" spc="0" normalizeH="0" baseline="0" noProof="0" dirty="0">
                    <a:ln>
                      <a:noFill/>
                    </a:ln>
                    <a:solidFill>
                      <a:srgbClr val="000000"/>
                    </a:solidFill>
                    <a:effectLst/>
                    <a:uLnTx/>
                    <a:uFillTx/>
                    <a:latin typeface="Arial" panose="020B0604020202020204"/>
                  </a:rPr>
                  <a:t> </a:t>
                </a:r>
                <a:r>
                  <a:rPr kumimoji="0" lang="es-ES" sz="1400" b="0" i="0" u="none" strike="noStrike" kern="1200" cap="none" spc="0" normalizeH="0" baseline="0" noProof="0" dirty="0" err="1">
                    <a:ln>
                      <a:noFill/>
                    </a:ln>
                    <a:solidFill>
                      <a:srgbClr val="000000"/>
                    </a:solidFill>
                    <a:effectLst/>
                    <a:uLnTx/>
                    <a:uFillTx/>
                    <a:latin typeface="Arial" panose="020B0604020202020204"/>
                  </a:rPr>
                  <a:t>we</a:t>
                </a:r>
                <a:r>
                  <a:rPr kumimoji="0" lang="es-ES" sz="1400" b="0" i="0" u="none" strike="noStrike" kern="1200" cap="none" spc="0" normalizeH="0" baseline="0" noProof="0" dirty="0">
                    <a:ln>
                      <a:noFill/>
                    </a:ln>
                    <a:solidFill>
                      <a:srgbClr val="000000"/>
                    </a:solidFill>
                    <a:effectLst/>
                    <a:uLnTx/>
                    <a:uFillTx/>
                    <a:latin typeface="Arial" panose="020B0604020202020204"/>
                  </a:rPr>
                  <a:t> </a:t>
                </a:r>
                <a:r>
                  <a:rPr kumimoji="0" lang="es-ES" sz="1400" b="0" i="0" u="none" strike="noStrike" kern="1200" cap="none" spc="0" normalizeH="0" baseline="0" noProof="0" dirty="0" err="1">
                    <a:ln>
                      <a:noFill/>
                    </a:ln>
                    <a:solidFill>
                      <a:srgbClr val="000000"/>
                    </a:solidFill>
                    <a:effectLst/>
                    <a:uLnTx/>
                    <a:uFillTx/>
                    <a:latin typeface="Arial" panose="020B0604020202020204"/>
                  </a:rPr>
                  <a:t>used</a:t>
                </a:r>
                <a:r>
                  <a:rPr kumimoji="0" lang="es-ES" sz="1400" b="0" i="0" u="none" strike="noStrike" kern="1200" cap="none" spc="0" normalizeH="0" baseline="0" noProof="0" dirty="0">
                    <a:ln>
                      <a:noFill/>
                    </a:ln>
                    <a:solidFill>
                      <a:srgbClr val="000000"/>
                    </a:solidFill>
                    <a:effectLst/>
                    <a:uLnTx/>
                    <a:uFillTx/>
                    <a:latin typeface="Arial" panose="020B0604020202020204"/>
                  </a:rPr>
                  <a:t> test data (a </a:t>
                </a:r>
                <a:r>
                  <a:rPr kumimoji="0" lang="es-ES" sz="1400" b="0" i="0" u="none" strike="noStrike" kern="1200" cap="none" spc="0" normalizeH="0" baseline="0" noProof="0" dirty="0" err="1">
                    <a:ln>
                      <a:noFill/>
                    </a:ln>
                    <a:solidFill>
                      <a:srgbClr val="000000"/>
                    </a:solidFill>
                    <a:effectLst/>
                    <a:uLnTx/>
                    <a:uFillTx/>
                    <a:latin typeface="Arial" panose="020B0604020202020204"/>
                  </a:rPr>
                  <a:t>combination</a:t>
                </a:r>
                <a:r>
                  <a:rPr kumimoji="0" lang="es-ES" sz="1400" b="0" i="0" u="none" strike="noStrike" kern="1200" cap="none" spc="0" normalizeH="0" baseline="0" noProof="0" dirty="0">
                    <a:ln>
                      <a:noFill/>
                    </a:ln>
                    <a:solidFill>
                      <a:srgbClr val="000000"/>
                    </a:solidFill>
                    <a:effectLst/>
                    <a:uLnTx/>
                    <a:uFillTx/>
                    <a:latin typeface="Arial" panose="020B0604020202020204"/>
                  </a:rPr>
                  <a:t> </a:t>
                </a:r>
                <a:r>
                  <a:rPr kumimoji="0" lang="es-ES" sz="1400" b="0" i="0" u="none" strike="noStrike" kern="1200" cap="none" spc="0" normalizeH="0" baseline="0" noProof="0" dirty="0" err="1">
                    <a:ln>
                      <a:noFill/>
                    </a:ln>
                    <a:solidFill>
                      <a:srgbClr val="000000"/>
                    </a:solidFill>
                    <a:effectLst/>
                    <a:uLnTx/>
                    <a:uFillTx/>
                    <a:latin typeface="Arial" panose="020B0604020202020204"/>
                  </a:rPr>
                  <a:t>of</a:t>
                </a:r>
                <a:r>
                  <a:rPr kumimoji="0" lang="es-ES" sz="1400" b="0" i="0" u="none" strike="noStrike" kern="1200" cap="none" spc="0" normalizeH="0" baseline="0" noProof="0" dirty="0">
                    <a:ln>
                      <a:noFill/>
                    </a:ln>
                    <a:solidFill>
                      <a:srgbClr val="000000"/>
                    </a:solidFill>
                    <a:effectLst/>
                    <a:uLnTx/>
                    <a:uFillTx/>
                    <a:latin typeface="Arial" panose="020B0604020202020204"/>
                  </a:rPr>
                  <a:t> </a:t>
                </a:r>
                <a:r>
                  <a:rPr kumimoji="0" lang="es-ES" sz="1400" b="0" i="0" u="none" strike="noStrike" kern="1200" cap="none" spc="0" normalizeH="0" baseline="0" noProof="0" dirty="0" err="1">
                    <a:ln>
                      <a:noFill/>
                    </a:ln>
                    <a:solidFill>
                      <a:srgbClr val="000000"/>
                    </a:solidFill>
                    <a:effectLst/>
                    <a:uLnTx/>
                    <a:uFillTx/>
                    <a:latin typeface="Arial" panose="020B0604020202020204"/>
                  </a:rPr>
                  <a:t>faulty</a:t>
                </a:r>
                <a:r>
                  <a:rPr kumimoji="0" lang="es-ES" sz="1400" b="0" i="0" u="none" strike="noStrike" kern="1200" cap="none" spc="0" normalizeH="0" baseline="0" noProof="0" dirty="0">
                    <a:ln>
                      <a:noFill/>
                    </a:ln>
                    <a:solidFill>
                      <a:srgbClr val="000000"/>
                    </a:solidFill>
                    <a:effectLst/>
                    <a:uLnTx/>
                    <a:uFillTx/>
                    <a:latin typeface="Arial" panose="020B0604020202020204"/>
                  </a:rPr>
                  <a:t> and </a:t>
                </a:r>
                <a:r>
                  <a:rPr kumimoji="0" lang="es-ES" sz="1400" b="0" i="0" u="none" strike="noStrike" kern="1200" cap="none" spc="0" normalizeH="0" baseline="0" noProof="0" dirty="0" err="1">
                    <a:ln>
                      <a:noFill/>
                    </a:ln>
                    <a:solidFill>
                      <a:srgbClr val="000000"/>
                    </a:solidFill>
                    <a:effectLst/>
                    <a:uLnTx/>
                    <a:uFillTx/>
                    <a:latin typeface="Arial" panose="020B0604020202020204"/>
                  </a:rPr>
                  <a:t>healthy</a:t>
                </a:r>
                <a:r>
                  <a:rPr kumimoji="0" lang="es-ES" sz="1400" b="0" i="0" u="none" strike="noStrike" kern="1200" cap="none" spc="0" normalizeH="0" baseline="0" noProof="0" dirty="0">
                    <a:ln>
                      <a:noFill/>
                    </a:ln>
                    <a:solidFill>
                      <a:srgbClr val="000000"/>
                    </a:solidFill>
                    <a:effectLst/>
                    <a:uLnTx/>
                    <a:uFillTx/>
                    <a:latin typeface="Arial" panose="020B0604020202020204"/>
                  </a:rPr>
                  <a:t> </a:t>
                </a:r>
                <a:r>
                  <a:rPr kumimoji="0" lang="es-ES" sz="1400" b="0" i="0" u="none" strike="noStrike" kern="1200" cap="none" spc="0" normalizeH="0" baseline="0" noProof="0" dirty="0" err="1">
                    <a:ln>
                      <a:noFill/>
                    </a:ln>
                    <a:solidFill>
                      <a:srgbClr val="000000"/>
                    </a:solidFill>
                    <a:effectLst/>
                    <a:uLnTx/>
                    <a:uFillTx/>
                    <a:latin typeface="Arial" panose="020B0604020202020204"/>
                  </a:rPr>
                  <a:t>images</a:t>
                </a:r>
                <a:r>
                  <a:rPr kumimoji="0" lang="es-ES" sz="1400" b="0" i="0" u="none" strike="noStrike" kern="1200" cap="none" spc="0" normalizeH="0" baseline="0" noProof="0" dirty="0">
                    <a:ln>
                      <a:noFill/>
                    </a:ln>
                    <a:solidFill>
                      <a:srgbClr val="000000"/>
                    </a:solidFill>
                    <a:effectLst/>
                    <a:uLnTx/>
                    <a:uFillTx/>
                    <a:latin typeface="Arial" panose="020B0604020202020204"/>
                  </a:rPr>
                  <a:t>) and </a:t>
                </a:r>
                <a:r>
                  <a:rPr kumimoji="0" lang="es-ES" sz="1400" b="0" i="0" u="none" strike="noStrike" kern="1200" cap="none" spc="0" normalizeH="0" baseline="0" noProof="0" dirty="0" err="1">
                    <a:ln>
                      <a:noFill/>
                    </a:ln>
                    <a:solidFill>
                      <a:srgbClr val="000000"/>
                    </a:solidFill>
                    <a:effectLst/>
                    <a:uLnTx/>
                    <a:uFillTx/>
                    <a:latin typeface="Arial" panose="020B0604020202020204"/>
                  </a:rPr>
                  <a:t>calculated</a:t>
                </a:r>
                <a:r>
                  <a:rPr kumimoji="0" lang="es-ES" sz="1400" b="0" i="0" u="none" strike="noStrike" kern="1200" cap="none" spc="0" normalizeH="0" baseline="0" noProof="0" dirty="0">
                    <a:ln>
                      <a:noFill/>
                    </a:ln>
                    <a:solidFill>
                      <a:srgbClr val="000000"/>
                    </a:solidFill>
                    <a:effectLst/>
                    <a:uLnTx/>
                    <a:uFillTx/>
                    <a:latin typeface="Arial" panose="020B0604020202020204"/>
                  </a:rPr>
                  <a:t> </a:t>
                </a:r>
                <a:r>
                  <a:rPr kumimoji="0" lang="es-ES" sz="1400" b="0" i="0" u="none" strike="noStrike" kern="1200" cap="none" spc="0" normalizeH="0" baseline="0" noProof="0" dirty="0" err="1">
                    <a:ln>
                      <a:noFill/>
                    </a:ln>
                    <a:solidFill>
                      <a:srgbClr val="000000"/>
                    </a:solidFill>
                    <a:effectLst/>
                    <a:uLnTx/>
                    <a:uFillTx/>
                    <a:latin typeface="Arial" panose="020B0604020202020204"/>
                  </a:rPr>
                  <a:t>the</a:t>
                </a:r>
                <a:r>
                  <a:rPr kumimoji="0" lang="es-ES" sz="1400" b="0" i="0" u="none" strike="noStrike" kern="1200" cap="none" spc="0" normalizeH="0" baseline="0" noProof="0" dirty="0">
                    <a:ln>
                      <a:noFill/>
                    </a:ln>
                    <a:solidFill>
                      <a:srgbClr val="000000"/>
                    </a:solidFill>
                    <a:effectLst/>
                    <a:uLnTx/>
                    <a:uFillTx/>
                    <a:latin typeface="Arial" panose="020B0604020202020204"/>
                  </a:rPr>
                  <a:t> </a:t>
                </a:r>
                <a:r>
                  <a:rPr kumimoji="0" lang="es-ES" sz="1400" b="0" i="0" u="none" strike="noStrike" kern="1200" cap="none" spc="0" normalizeH="0" baseline="0" noProof="0" dirty="0" err="1">
                    <a:ln>
                      <a:noFill/>
                    </a:ln>
                    <a:solidFill>
                      <a:srgbClr val="000000"/>
                    </a:solidFill>
                    <a:effectLst/>
                    <a:uLnTx/>
                    <a:uFillTx/>
                    <a:latin typeface="Arial" panose="020B0604020202020204"/>
                  </a:rPr>
                  <a:t>anomaly</a:t>
                </a:r>
                <a:r>
                  <a:rPr kumimoji="0" lang="es-ES" sz="1400" b="0" i="0" u="none" strike="noStrike" kern="1200" cap="none" spc="0" normalizeH="0" baseline="0" noProof="0" dirty="0">
                    <a:ln>
                      <a:noFill/>
                    </a:ln>
                    <a:solidFill>
                      <a:srgbClr val="000000"/>
                    </a:solidFill>
                    <a:effectLst/>
                    <a:uLnTx/>
                    <a:uFillTx/>
                    <a:latin typeface="Arial" panose="020B0604020202020204"/>
                  </a:rPr>
                  <a:t> score:</a:t>
                </a:r>
              </a:p>
              <a:p>
                <a:pPr lvl="0">
                  <a:lnSpc>
                    <a:spcPct val="150000"/>
                  </a:lnSpc>
                </a:pPr>
                <a14:m>
                  <m:oMathPara xmlns:m="http://schemas.openxmlformats.org/officeDocument/2006/math">
                    <m:oMathParaPr>
                      <m:jc m:val="centerGroup"/>
                    </m:oMathParaPr>
                    <m:oMath xmlns:m="http://schemas.openxmlformats.org/officeDocument/2006/math">
                      <m:sSub>
                        <m:sSubPr>
                          <m:ctrlPr>
                            <a:rPr lang="en-US" sz="1400" i="1">
                              <a:solidFill>
                                <a:srgbClr val="000000"/>
                              </a:solidFill>
                              <a:latin typeface="Cambria Math" panose="02040503050406030204" pitchFamily="18" charset="0"/>
                            </a:rPr>
                          </m:ctrlPr>
                        </m:sSubPr>
                        <m:e>
                          <m:r>
                            <a:rPr lang="en-US" sz="1400" i="1">
                              <a:solidFill>
                                <a:srgbClr val="000000"/>
                              </a:solidFill>
                              <a:latin typeface="Cambria Math" panose="02040503050406030204" pitchFamily="18" charset="0"/>
                            </a:rPr>
                            <m:t>𝐷</m:t>
                          </m:r>
                        </m:e>
                        <m:sub>
                          <m:r>
                            <a:rPr lang="en-US" sz="1400" i="1">
                              <a:solidFill>
                                <a:srgbClr val="000000"/>
                              </a:solidFill>
                              <a:latin typeface="Cambria Math" panose="02040503050406030204" pitchFamily="18" charset="0"/>
                            </a:rPr>
                            <m:t>𝐾𝐿</m:t>
                          </m:r>
                        </m:sub>
                      </m:sSub>
                      <m:r>
                        <a:rPr lang="en-US" sz="1400" i="1">
                          <a:solidFill>
                            <a:srgbClr val="000000"/>
                          </a:solidFill>
                          <a:latin typeface="Cambria Math" panose="02040503050406030204" pitchFamily="18" charset="0"/>
                        </a:rPr>
                        <m:t>(</m:t>
                      </m:r>
                      <m:r>
                        <a:rPr lang="en-US" sz="1400" i="1">
                          <a:solidFill>
                            <a:srgbClr val="000000"/>
                          </a:solidFill>
                          <a:latin typeface="Cambria Math" panose="02040503050406030204" pitchFamily="18" charset="0"/>
                        </a:rPr>
                        <m:t>𝑝</m:t>
                      </m:r>
                      <m:r>
                        <a:rPr lang="en-US" sz="1400" i="1">
                          <a:solidFill>
                            <a:srgbClr val="000000"/>
                          </a:solidFill>
                          <a:latin typeface="Cambria Math" panose="02040503050406030204" pitchFamily="18" charset="0"/>
                        </a:rPr>
                        <m:t>|</m:t>
                      </m:r>
                      <m:d>
                        <m:dPr>
                          <m:begChr m:val="|"/>
                          <m:ctrlPr>
                            <a:rPr lang="en-US" sz="1400" i="1">
                              <a:solidFill>
                                <a:srgbClr val="000000"/>
                              </a:solidFill>
                              <a:latin typeface="Cambria Math" panose="02040503050406030204" pitchFamily="18" charset="0"/>
                            </a:rPr>
                          </m:ctrlPr>
                        </m:dPr>
                        <m:e>
                          <m:r>
                            <a:rPr lang="en-US" sz="1400" i="1">
                              <a:solidFill>
                                <a:srgbClr val="000000"/>
                              </a:solidFill>
                              <a:latin typeface="Cambria Math" panose="02040503050406030204" pitchFamily="18" charset="0"/>
                            </a:rPr>
                            <m:t>𝑞</m:t>
                          </m:r>
                        </m:e>
                      </m:d>
                      <m:r>
                        <a:rPr lang="en-US" sz="1400" i="1">
                          <a:solidFill>
                            <a:srgbClr val="000000"/>
                          </a:solidFill>
                          <a:latin typeface="Cambria Math" panose="02040503050406030204" pitchFamily="18" charset="0"/>
                        </a:rPr>
                        <m:t>=</m:t>
                      </m:r>
                      <m:nary>
                        <m:naryPr>
                          <m:chr m:val="∑"/>
                          <m:ctrlPr>
                            <a:rPr lang="en-US" sz="1400" i="1">
                              <a:solidFill>
                                <a:srgbClr val="000000"/>
                              </a:solidFill>
                              <a:latin typeface="Cambria Math" panose="02040503050406030204" pitchFamily="18" charset="0"/>
                            </a:rPr>
                          </m:ctrlPr>
                        </m:naryPr>
                        <m:sub>
                          <m:r>
                            <m:rPr>
                              <m:brk m:alnAt="23"/>
                            </m:rPr>
                            <a:rPr lang="en-US" sz="1400" i="1">
                              <a:solidFill>
                                <a:srgbClr val="000000"/>
                              </a:solidFill>
                              <a:latin typeface="Cambria Math" panose="02040503050406030204" pitchFamily="18" charset="0"/>
                            </a:rPr>
                            <m:t>𝑖</m:t>
                          </m:r>
                        </m:sub>
                        <m:sup/>
                        <m:e>
                          <m:sSub>
                            <m:sSubPr>
                              <m:ctrlPr>
                                <a:rPr lang="en-US" sz="1400" i="1">
                                  <a:solidFill>
                                    <a:srgbClr val="000000"/>
                                  </a:solidFill>
                                  <a:latin typeface="Cambria Math" panose="02040503050406030204" pitchFamily="18" charset="0"/>
                                </a:rPr>
                              </m:ctrlPr>
                            </m:sSubPr>
                            <m:e>
                              <m:r>
                                <a:rPr lang="en-US" sz="1400" i="1">
                                  <a:solidFill>
                                    <a:srgbClr val="000000"/>
                                  </a:solidFill>
                                  <a:latin typeface="Cambria Math" panose="02040503050406030204" pitchFamily="18" charset="0"/>
                                </a:rPr>
                                <m:t>(</m:t>
                              </m:r>
                              <m:r>
                                <a:rPr lang="en-US" sz="1400" i="1">
                                  <a:solidFill>
                                    <a:srgbClr val="000000"/>
                                  </a:solidFill>
                                  <a:latin typeface="Cambria Math" panose="02040503050406030204" pitchFamily="18" charset="0"/>
                                </a:rPr>
                                <m:t>𝑝</m:t>
                              </m:r>
                            </m:e>
                            <m:sub>
                              <m:r>
                                <a:rPr lang="en-US" sz="1400" i="1">
                                  <a:solidFill>
                                    <a:srgbClr val="000000"/>
                                  </a:solidFill>
                                  <a:latin typeface="Cambria Math" panose="02040503050406030204" pitchFamily="18" charset="0"/>
                                </a:rPr>
                                <m:t>𝑖</m:t>
                              </m:r>
                            </m:sub>
                          </m:sSub>
                          <m:func>
                            <m:funcPr>
                              <m:ctrlPr>
                                <a:rPr lang="en-US" sz="1400" i="1">
                                  <a:solidFill>
                                    <a:srgbClr val="000000"/>
                                  </a:solidFill>
                                  <a:latin typeface="Cambria Math" panose="02040503050406030204" pitchFamily="18" charset="0"/>
                                </a:rPr>
                              </m:ctrlPr>
                            </m:funcPr>
                            <m:fName>
                              <m:r>
                                <m:rPr>
                                  <m:sty m:val="p"/>
                                </m:rPr>
                                <a:rPr lang="en-US" sz="1400">
                                  <a:solidFill>
                                    <a:srgbClr val="000000"/>
                                  </a:solidFill>
                                  <a:latin typeface="Cambria Math" panose="02040503050406030204" pitchFamily="18" charset="0"/>
                                </a:rPr>
                                <m:t>log</m:t>
                              </m:r>
                            </m:fName>
                            <m:e>
                              <m:sSub>
                                <m:sSubPr>
                                  <m:ctrlPr>
                                    <a:rPr lang="en-US" sz="1400" i="1">
                                      <a:solidFill>
                                        <a:srgbClr val="000000"/>
                                      </a:solidFill>
                                      <a:latin typeface="Cambria Math" panose="02040503050406030204" pitchFamily="18" charset="0"/>
                                    </a:rPr>
                                  </m:ctrlPr>
                                </m:sSubPr>
                                <m:e>
                                  <m:r>
                                    <a:rPr lang="en-US" sz="1400" i="1">
                                      <a:solidFill>
                                        <a:srgbClr val="000000"/>
                                      </a:solidFill>
                                      <a:latin typeface="Cambria Math" panose="02040503050406030204" pitchFamily="18" charset="0"/>
                                    </a:rPr>
                                    <m:t>𝑝</m:t>
                                  </m:r>
                                </m:e>
                                <m:sub>
                                  <m:r>
                                    <a:rPr lang="en-US" sz="1400" i="1">
                                      <a:solidFill>
                                        <a:srgbClr val="000000"/>
                                      </a:solidFill>
                                      <a:latin typeface="Cambria Math" panose="02040503050406030204" pitchFamily="18" charset="0"/>
                                    </a:rPr>
                                    <m:t>𝑖</m:t>
                                  </m:r>
                                </m:sub>
                              </m:sSub>
                              <m:r>
                                <a:rPr lang="en-US" sz="1400" i="1">
                                  <a:solidFill>
                                    <a:srgbClr val="000000"/>
                                  </a:solidFill>
                                  <a:latin typeface="Cambria Math" panose="02040503050406030204" pitchFamily="18" charset="0"/>
                                </a:rPr>
                                <m:t>−</m:t>
                              </m:r>
                              <m:sSub>
                                <m:sSubPr>
                                  <m:ctrlPr>
                                    <a:rPr lang="en-US" sz="1400" i="1">
                                      <a:solidFill>
                                        <a:srgbClr val="000000"/>
                                      </a:solidFill>
                                      <a:latin typeface="Cambria Math" panose="02040503050406030204" pitchFamily="18" charset="0"/>
                                    </a:rPr>
                                  </m:ctrlPr>
                                </m:sSubPr>
                                <m:e>
                                  <m:r>
                                    <a:rPr lang="en-US" sz="1400" i="1">
                                      <a:solidFill>
                                        <a:srgbClr val="000000"/>
                                      </a:solidFill>
                                      <a:latin typeface="Cambria Math" panose="02040503050406030204" pitchFamily="18" charset="0"/>
                                    </a:rPr>
                                    <m:t>𝑝</m:t>
                                  </m:r>
                                </m:e>
                                <m:sub>
                                  <m:r>
                                    <a:rPr lang="en-US" sz="1400" i="1">
                                      <a:solidFill>
                                        <a:srgbClr val="000000"/>
                                      </a:solidFill>
                                      <a:latin typeface="Cambria Math" panose="02040503050406030204" pitchFamily="18" charset="0"/>
                                    </a:rPr>
                                    <m:t>𝑖</m:t>
                                  </m:r>
                                </m:sub>
                              </m:sSub>
                              <m:func>
                                <m:funcPr>
                                  <m:ctrlPr>
                                    <a:rPr lang="en-US" sz="1400" i="1">
                                      <a:solidFill>
                                        <a:srgbClr val="000000"/>
                                      </a:solidFill>
                                      <a:latin typeface="Cambria Math" panose="02040503050406030204" pitchFamily="18" charset="0"/>
                                    </a:rPr>
                                  </m:ctrlPr>
                                </m:funcPr>
                                <m:fName>
                                  <m:r>
                                    <m:rPr>
                                      <m:sty m:val="p"/>
                                    </m:rPr>
                                    <a:rPr lang="en-US" sz="1400">
                                      <a:solidFill>
                                        <a:srgbClr val="000000"/>
                                      </a:solidFill>
                                      <a:latin typeface="Cambria Math" panose="02040503050406030204" pitchFamily="18" charset="0"/>
                                    </a:rPr>
                                    <m:t>log</m:t>
                                  </m:r>
                                </m:fName>
                                <m:e>
                                  <m:sSub>
                                    <m:sSubPr>
                                      <m:ctrlPr>
                                        <a:rPr lang="en-US" sz="1400" i="1">
                                          <a:solidFill>
                                            <a:srgbClr val="000000"/>
                                          </a:solidFill>
                                          <a:latin typeface="Cambria Math" panose="02040503050406030204" pitchFamily="18" charset="0"/>
                                        </a:rPr>
                                      </m:ctrlPr>
                                    </m:sSubPr>
                                    <m:e>
                                      <m:r>
                                        <a:rPr lang="en-US" sz="1400" i="1">
                                          <a:solidFill>
                                            <a:srgbClr val="000000"/>
                                          </a:solidFill>
                                          <a:latin typeface="Cambria Math" panose="02040503050406030204" pitchFamily="18" charset="0"/>
                                        </a:rPr>
                                        <m:t>𝑞</m:t>
                                      </m:r>
                                    </m:e>
                                    <m:sub>
                                      <m:r>
                                        <a:rPr lang="en-US" sz="1400" i="1">
                                          <a:solidFill>
                                            <a:srgbClr val="000000"/>
                                          </a:solidFill>
                                          <a:latin typeface="Cambria Math" panose="02040503050406030204" pitchFamily="18" charset="0"/>
                                        </a:rPr>
                                        <m:t>𝑖</m:t>
                                      </m:r>
                                    </m:sub>
                                  </m:sSub>
                                  <m:r>
                                    <a:rPr lang="en-US" sz="1400" i="1">
                                      <a:solidFill>
                                        <a:srgbClr val="000000"/>
                                      </a:solidFill>
                                      <a:latin typeface="Cambria Math" panose="02040503050406030204" pitchFamily="18" charset="0"/>
                                    </a:rPr>
                                    <m:t>)</m:t>
                                  </m:r>
                                </m:e>
                              </m:func>
                            </m:e>
                          </m:func>
                        </m:e>
                      </m:nary>
                    </m:oMath>
                  </m:oMathPara>
                </a14:m>
                <a:endParaRPr kumimoji="0" lang="es-ES" sz="1400" b="0" i="0" u="none" strike="noStrike" kern="1200" cap="none" spc="0" normalizeH="0" baseline="0" noProof="0" dirty="0">
                  <a:ln>
                    <a:noFill/>
                  </a:ln>
                  <a:solidFill>
                    <a:srgbClr val="000000"/>
                  </a:solidFill>
                  <a:effectLst/>
                  <a:uLnTx/>
                  <a:uFillTx/>
                  <a:latin typeface="Arial" panose="020B0604020202020204"/>
                </a:endParaRPr>
              </a:p>
              <a:p>
                <a:pPr marL="285750" lvl="0" indent="-285750">
                  <a:lnSpc>
                    <a:spcPct val="150000"/>
                  </a:lnSpc>
                  <a:buFont typeface="Arial" panose="020B0604020202020204" pitchFamily="34" charset="0"/>
                  <a:buChar char="•"/>
                </a:pPr>
                <a:r>
                  <a:rPr kumimoji="0" lang="es-ES" sz="1400" b="0" i="0" u="none" strike="noStrike" kern="1200" cap="none" spc="0" normalizeH="0" baseline="0" noProof="0" dirty="0" err="1">
                    <a:ln>
                      <a:noFill/>
                    </a:ln>
                    <a:solidFill>
                      <a:srgbClr val="000000"/>
                    </a:solidFill>
                    <a:effectLst/>
                    <a:uLnTx/>
                    <a:uFillTx/>
                    <a:latin typeface="Arial" panose="020B0604020202020204"/>
                  </a:rPr>
                  <a:t>Using</a:t>
                </a:r>
                <a:r>
                  <a:rPr kumimoji="0" lang="es-ES" sz="1400" b="0" i="0" u="none" strike="noStrike" kern="1200" cap="none" spc="0" normalizeH="0" baseline="0" noProof="0" dirty="0">
                    <a:ln>
                      <a:noFill/>
                    </a:ln>
                    <a:solidFill>
                      <a:srgbClr val="000000"/>
                    </a:solidFill>
                    <a:effectLst/>
                    <a:uLnTx/>
                    <a:uFillTx/>
                    <a:latin typeface="Arial" panose="020B0604020202020204"/>
                  </a:rPr>
                  <a:t> </a:t>
                </a:r>
                <a:r>
                  <a:rPr kumimoji="0" lang="es-ES" sz="1400" b="0" i="0" u="none" strike="noStrike" kern="1200" cap="none" spc="0" normalizeH="0" baseline="0" noProof="0" dirty="0" err="1">
                    <a:ln>
                      <a:noFill/>
                    </a:ln>
                    <a:solidFill>
                      <a:srgbClr val="000000"/>
                    </a:solidFill>
                    <a:effectLst/>
                    <a:uLnTx/>
                    <a:uFillTx/>
                    <a:latin typeface="Arial" panose="020B0604020202020204"/>
                  </a:rPr>
                  <a:t>threshold</a:t>
                </a:r>
                <a:r>
                  <a:rPr kumimoji="0" lang="es-ES" sz="1400" b="0" i="0" u="none" strike="noStrike" kern="1200" cap="none" spc="0" normalizeH="0" baseline="0" noProof="0" dirty="0">
                    <a:ln>
                      <a:noFill/>
                    </a:ln>
                    <a:solidFill>
                      <a:srgbClr val="000000"/>
                    </a:solidFill>
                    <a:effectLst/>
                    <a:uLnTx/>
                    <a:uFillTx/>
                    <a:latin typeface="Arial" panose="020B0604020202020204"/>
                  </a:rPr>
                  <a:t> </a:t>
                </a:r>
                <a:r>
                  <a:rPr kumimoji="0" lang="es-ES" sz="1400" b="0" i="0" u="none" strike="noStrike" kern="1200" cap="none" spc="0" normalizeH="0" baseline="0" noProof="0" dirty="0" err="1">
                    <a:ln>
                      <a:noFill/>
                    </a:ln>
                    <a:solidFill>
                      <a:srgbClr val="000000"/>
                    </a:solidFill>
                    <a:effectLst/>
                    <a:uLnTx/>
                    <a:uFillTx/>
                    <a:latin typeface="Arial" panose="020B0604020202020204"/>
                  </a:rPr>
                  <a:t>function</a:t>
                </a:r>
                <a:r>
                  <a:rPr kumimoji="0" lang="es-ES" sz="1400" b="0" i="0" u="none" strike="noStrike" kern="1200" cap="none" spc="0" normalizeH="0" baseline="0" noProof="0" dirty="0">
                    <a:ln>
                      <a:noFill/>
                    </a:ln>
                    <a:solidFill>
                      <a:srgbClr val="000000"/>
                    </a:solidFill>
                    <a:effectLst/>
                    <a:uLnTx/>
                    <a:uFillTx/>
                    <a:latin typeface="Arial" panose="020B0604020202020204"/>
                  </a:rPr>
                  <a:t> </a:t>
                </a:r>
                <a:r>
                  <a:rPr kumimoji="0" lang="es-ES" sz="1400" b="0" i="0" u="none" strike="noStrike" kern="1200" cap="none" spc="0" normalizeH="0" baseline="0" noProof="0" dirty="0" err="1">
                    <a:ln>
                      <a:noFill/>
                    </a:ln>
                    <a:solidFill>
                      <a:srgbClr val="000000"/>
                    </a:solidFill>
                    <a:effectLst/>
                    <a:uLnTx/>
                    <a:uFillTx/>
                    <a:latin typeface="Arial" panose="020B0604020202020204"/>
                  </a:rPr>
                  <a:t>we</a:t>
                </a:r>
                <a:r>
                  <a:rPr kumimoji="0" lang="es-ES" sz="1400" b="0" i="0" u="none" strike="noStrike" kern="1200" cap="none" spc="0" normalizeH="0" baseline="0" noProof="0" dirty="0">
                    <a:ln>
                      <a:noFill/>
                    </a:ln>
                    <a:solidFill>
                      <a:srgbClr val="000000"/>
                    </a:solidFill>
                    <a:effectLst/>
                    <a:uLnTx/>
                    <a:uFillTx/>
                    <a:latin typeface="Arial" panose="020B0604020202020204"/>
                  </a:rPr>
                  <a:t> </a:t>
                </a:r>
                <a:r>
                  <a:rPr kumimoji="0" lang="es-ES" sz="1400" b="0" i="0" u="none" strike="noStrike" kern="1200" cap="none" spc="0" normalizeH="0" baseline="0" noProof="0" dirty="0" err="1">
                    <a:ln>
                      <a:noFill/>
                    </a:ln>
                    <a:solidFill>
                      <a:srgbClr val="000000"/>
                    </a:solidFill>
                    <a:effectLst/>
                    <a:uLnTx/>
                    <a:uFillTx/>
                    <a:latin typeface="Arial" panose="020B0604020202020204"/>
                  </a:rPr>
                  <a:t>have</a:t>
                </a:r>
                <a:r>
                  <a:rPr kumimoji="0" lang="es-ES" sz="1400" b="0" i="0" u="none" strike="noStrike" kern="1200" cap="none" spc="0" normalizeH="0" baseline="0" noProof="0" dirty="0">
                    <a:ln>
                      <a:noFill/>
                    </a:ln>
                    <a:solidFill>
                      <a:srgbClr val="000000"/>
                    </a:solidFill>
                    <a:effectLst/>
                    <a:uLnTx/>
                    <a:uFillTx/>
                    <a:latin typeface="Arial" panose="020B0604020202020204"/>
                  </a:rPr>
                  <a:t> </a:t>
                </a:r>
                <a:r>
                  <a:rPr kumimoji="0" lang="es-ES" sz="1400" b="0" i="0" u="none" strike="noStrike" kern="1200" cap="none" spc="0" normalizeH="0" baseline="0" noProof="0" dirty="0" err="1">
                    <a:ln>
                      <a:noFill/>
                    </a:ln>
                    <a:solidFill>
                      <a:srgbClr val="000000"/>
                    </a:solidFill>
                    <a:effectLst/>
                    <a:uLnTx/>
                    <a:uFillTx/>
                    <a:latin typeface="Arial" panose="020B0604020202020204"/>
                  </a:rPr>
                  <a:t>separated</a:t>
                </a:r>
                <a:r>
                  <a:rPr kumimoji="0" lang="es-ES" sz="1400" b="0" i="0" u="none" strike="noStrike" kern="1200" cap="none" spc="0" normalizeH="0" baseline="0" noProof="0" dirty="0">
                    <a:ln>
                      <a:noFill/>
                    </a:ln>
                    <a:solidFill>
                      <a:srgbClr val="000000"/>
                    </a:solidFill>
                    <a:effectLst/>
                    <a:uLnTx/>
                    <a:uFillTx/>
                    <a:latin typeface="Arial" panose="020B0604020202020204"/>
                  </a:rPr>
                  <a:t> </a:t>
                </a:r>
                <a:r>
                  <a:rPr kumimoji="0" lang="es-ES" sz="1400" b="0" i="0" u="none" strike="noStrike" kern="1200" cap="none" spc="0" normalizeH="0" baseline="0" noProof="0" dirty="0" err="1">
                    <a:ln>
                      <a:noFill/>
                    </a:ln>
                    <a:solidFill>
                      <a:srgbClr val="000000"/>
                    </a:solidFill>
                    <a:effectLst/>
                    <a:uLnTx/>
                    <a:uFillTx/>
                    <a:latin typeface="Arial" panose="020B0604020202020204"/>
                  </a:rPr>
                  <a:t>the</a:t>
                </a:r>
                <a:r>
                  <a:rPr kumimoji="0" lang="es-ES" sz="1400" b="0" i="0" u="none" strike="noStrike" kern="1200" cap="none" spc="0" normalizeH="0" baseline="0" noProof="0" dirty="0">
                    <a:ln>
                      <a:noFill/>
                    </a:ln>
                    <a:solidFill>
                      <a:srgbClr val="000000"/>
                    </a:solidFill>
                    <a:effectLst/>
                    <a:uLnTx/>
                    <a:uFillTx/>
                    <a:latin typeface="Arial" panose="020B0604020202020204"/>
                  </a:rPr>
                  <a:t> </a:t>
                </a:r>
                <a:r>
                  <a:rPr kumimoji="0" lang="es-ES" sz="1400" b="0" i="0" u="none" strike="noStrike" kern="1200" cap="none" spc="0" normalizeH="0" baseline="0" noProof="0" dirty="0" err="1">
                    <a:ln>
                      <a:noFill/>
                    </a:ln>
                    <a:solidFill>
                      <a:srgbClr val="000000"/>
                    </a:solidFill>
                    <a:effectLst/>
                    <a:uLnTx/>
                    <a:uFillTx/>
                    <a:latin typeface="Arial" panose="020B0604020202020204"/>
                  </a:rPr>
                  <a:t>anomalies</a:t>
                </a:r>
                <a:r>
                  <a:rPr kumimoji="0" lang="es-ES" sz="1400" b="0" i="0" u="none" strike="noStrike" kern="1200" cap="none" spc="0" normalizeH="0" baseline="0" noProof="0" dirty="0">
                    <a:ln>
                      <a:noFill/>
                    </a:ln>
                    <a:solidFill>
                      <a:srgbClr val="000000"/>
                    </a:solidFill>
                    <a:effectLst/>
                    <a:uLnTx/>
                    <a:uFillTx/>
                    <a:latin typeface="Arial" panose="020B0604020202020204"/>
                  </a:rPr>
                  <a:t> </a:t>
                </a:r>
                <a:r>
                  <a:rPr kumimoji="0" lang="es-ES" sz="1400" b="0" i="0" u="none" strike="noStrike" kern="1200" cap="none" spc="0" normalizeH="0" baseline="0" noProof="0" dirty="0" err="1">
                    <a:ln>
                      <a:noFill/>
                    </a:ln>
                    <a:solidFill>
                      <a:srgbClr val="000000"/>
                    </a:solidFill>
                    <a:effectLst/>
                    <a:uLnTx/>
                    <a:uFillTx/>
                    <a:latin typeface="Arial" panose="020B0604020202020204"/>
                  </a:rPr>
                  <a:t>from</a:t>
                </a:r>
                <a:r>
                  <a:rPr kumimoji="0" lang="es-ES" sz="1400" b="0" i="0" u="none" strike="noStrike" kern="1200" cap="none" spc="0" normalizeH="0" baseline="0" noProof="0" dirty="0">
                    <a:ln>
                      <a:noFill/>
                    </a:ln>
                    <a:solidFill>
                      <a:srgbClr val="000000"/>
                    </a:solidFill>
                    <a:effectLst/>
                    <a:uLnTx/>
                    <a:uFillTx/>
                    <a:latin typeface="Arial" panose="020B0604020202020204"/>
                  </a:rPr>
                  <a:t> normal simples and </a:t>
                </a:r>
                <a:r>
                  <a:rPr kumimoji="0" lang="es-ES" sz="1400" b="0" i="0" u="none" strike="noStrike" kern="1200" cap="none" spc="0" normalizeH="0" baseline="0" noProof="0" dirty="0" err="1">
                    <a:ln>
                      <a:noFill/>
                    </a:ln>
                    <a:solidFill>
                      <a:srgbClr val="000000"/>
                    </a:solidFill>
                    <a:effectLst/>
                    <a:uLnTx/>
                    <a:uFillTx/>
                    <a:latin typeface="Arial" panose="020B0604020202020204"/>
                  </a:rPr>
                  <a:t>measured</a:t>
                </a:r>
                <a:r>
                  <a:rPr kumimoji="0" lang="es-ES" sz="1400" b="0" i="0" u="none" strike="noStrike" kern="1200" cap="none" spc="0" normalizeH="0" baseline="0" noProof="0" dirty="0">
                    <a:ln>
                      <a:noFill/>
                    </a:ln>
                    <a:solidFill>
                      <a:srgbClr val="000000"/>
                    </a:solidFill>
                    <a:effectLst/>
                    <a:uLnTx/>
                    <a:uFillTx/>
                    <a:latin typeface="Arial" panose="020B0604020202020204"/>
                  </a:rPr>
                  <a:t> performance </a:t>
                </a:r>
                <a:r>
                  <a:rPr kumimoji="0" lang="es-ES" sz="1400" b="0" i="0" u="none" strike="noStrike" kern="1200" cap="none" spc="0" normalizeH="0" baseline="0" noProof="0" dirty="0" err="1">
                    <a:ln>
                      <a:noFill/>
                    </a:ln>
                    <a:solidFill>
                      <a:srgbClr val="000000"/>
                    </a:solidFill>
                    <a:effectLst/>
                    <a:uLnTx/>
                    <a:uFillTx/>
                    <a:latin typeface="Arial" panose="020B0604020202020204"/>
                  </a:rPr>
                  <a:t>metrics</a:t>
                </a:r>
                <a:r>
                  <a:rPr kumimoji="0" lang="es-ES" sz="1400" b="0" i="0" u="none" strike="noStrike" kern="1200" cap="none" spc="0" normalizeH="0" baseline="0" noProof="0" dirty="0">
                    <a:ln>
                      <a:noFill/>
                    </a:ln>
                    <a:solidFill>
                      <a:srgbClr val="000000"/>
                    </a:solidFill>
                    <a:effectLst/>
                    <a:uLnTx/>
                    <a:uFillTx/>
                    <a:latin typeface="Arial" panose="020B0604020202020204"/>
                  </a:rPr>
                  <a:t>: </a:t>
                </a:r>
                <a:r>
                  <a:rPr lang="es-ES" sz="1400" dirty="0" err="1">
                    <a:solidFill>
                      <a:srgbClr val="000000"/>
                    </a:solidFill>
                    <a:latin typeface="Arial" panose="020B0604020202020204"/>
                  </a:rPr>
                  <a:t>accuracy</a:t>
                </a:r>
                <a:r>
                  <a:rPr lang="es-ES" sz="1400" dirty="0">
                    <a:solidFill>
                      <a:srgbClr val="000000"/>
                    </a:solidFill>
                    <a:latin typeface="Arial" panose="020B0604020202020204"/>
                  </a:rPr>
                  <a:t>, AUC and ROC curves </a:t>
                </a:r>
                <a:r>
                  <a:rPr lang="es-ES" sz="1400" dirty="0" err="1">
                    <a:solidFill>
                      <a:srgbClr val="000000"/>
                    </a:solidFill>
                    <a:latin typeface="Arial" panose="020B0604020202020204"/>
                  </a:rPr>
                  <a:t>for</a:t>
                </a:r>
                <a:r>
                  <a:rPr lang="es-ES" sz="1400" dirty="0">
                    <a:solidFill>
                      <a:srgbClr val="000000"/>
                    </a:solidFill>
                    <a:latin typeface="Arial" panose="020B0604020202020204"/>
                  </a:rPr>
                  <a:t> </a:t>
                </a:r>
                <a:r>
                  <a:rPr lang="es-ES" sz="1400" dirty="0" err="1">
                    <a:solidFill>
                      <a:srgbClr val="000000"/>
                    </a:solidFill>
                    <a:latin typeface="Arial" panose="020B0604020202020204"/>
                  </a:rPr>
                  <a:t>different</a:t>
                </a:r>
                <a:r>
                  <a:rPr lang="es-ES" sz="1400" dirty="0">
                    <a:solidFill>
                      <a:srgbClr val="000000"/>
                    </a:solidFill>
                    <a:latin typeface="Arial" panose="020B0604020202020204"/>
                  </a:rPr>
                  <a:t> cameras</a:t>
                </a:r>
                <a:endParaRPr kumimoji="0" lang="es-ES" sz="1400" b="0" i="0" u="none" strike="noStrike" kern="1200" cap="none" spc="0" normalizeH="0" baseline="0" noProof="0" dirty="0">
                  <a:ln>
                    <a:noFill/>
                  </a:ln>
                  <a:solidFill>
                    <a:srgbClr val="000000"/>
                  </a:solidFill>
                  <a:effectLst/>
                  <a:uLnTx/>
                  <a:uFillTx/>
                  <a:latin typeface="Arial" panose="020B0604020202020204"/>
                </a:endParaRPr>
              </a:p>
              <a:p>
                <a:pPr marL="742950" lvl="1" indent="-285750">
                  <a:lnSpc>
                    <a:spcPct val="150000"/>
                  </a:lnSpc>
                  <a:buFont typeface="Arial" panose="020B0604020202020204" pitchFamily="34" charset="0"/>
                  <a:buChar char="•"/>
                </a:pPr>
                <a:endParaRPr kumimoji="0" lang="es-ES" sz="16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mc:Choice>
        <mc:Fallback xmlns="">
          <p:sp>
            <p:nvSpPr>
              <p:cNvPr id="4" name="CuadroTexto 3">
                <a:extLst>
                  <a:ext uri="{FF2B5EF4-FFF2-40B4-BE49-F238E27FC236}">
                    <a16:creationId xmlns:a16="http://schemas.microsoft.com/office/drawing/2014/main" id="{EFDDBEA9-1505-5940-9E3E-E9F6618242CD}"/>
                  </a:ext>
                </a:extLst>
              </p:cNvPr>
              <p:cNvSpPr txBox="1">
                <a:spLocks noRot="1" noChangeAspect="1" noMove="1" noResize="1" noEditPoints="1" noAdjustHandles="1" noChangeArrowheads="1" noChangeShapeType="1" noTextEdit="1"/>
              </p:cNvSpPr>
              <p:nvPr/>
            </p:nvSpPr>
            <p:spPr>
              <a:xfrm>
                <a:off x="638029" y="1878751"/>
                <a:ext cx="4807609" cy="4261679"/>
              </a:xfrm>
              <a:prstGeom prst="rect">
                <a:avLst/>
              </a:prstGeom>
              <a:blipFill>
                <a:blip r:embed="rId3"/>
                <a:stretch>
                  <a:fillRect l="-254"/>
                </a:stretch>
              </a:blipFill>
            </p:spPr>
            <p:txBody>
              <a:bodyPr/>
              <a:lstStyle/>
              <a:p>
                <a:r>
                  <a:rPr lang="en-US">
                    <a:noFill/>
                  </a:rPr>
                  <a:t> </a:t>
                </a:r>
              </a:p>
            </p:txBody>
          </p:sp>
        </mc:Fallback>
      </mc:AlternateContent>
      <p:sp>
        <p:nvSpPr>
          <p:cNvPr id="21" name="Marcador de texto 20">
            <a:extLst>
              <a:ext uri="{FF2B5EF4-FFF2-40B4-BE49-F238E27FC236}">
                <a16:creationId xmlns:a16="http://schemas.microsoft.com/office/drawing/2014/main" id="{EA285785-D86B-FE43-8366-0C5CC92E214E}"/>
              </a:ext>
            </a:extLst>
          </p:cNvPr>
          <p:cNvSpPr>
            <a:spLocks noGrp="1"/>
          </p:cNvSpPr>
          <p:nvPr>
            <p:ph type="body" sz="quarter" idx="13"/>
          </p:nvPr>
        </p:nvSpPr>
        <p:spPr>
          <a:xfrm>
            <a:off x="845684" y="240918"/>
            <a:ext cx="3958136" cy="365125"/>
          </a:xfrm>
        </p:spPr>
        <p:txBody>
          <a:bodyPr>
            <a:normAutofit/>
          </a:bodyPr>
          <a:lstStyle/>
          <a:p>
            <a:r>
              <a:rPr lang="es-ES" dirty="0"/>
              <a:t>04 RESEARCH AND RESULTS</a:t>
            </a:r>
          </a:p>
        </p:txBody>
      </p:sp>
      <p:sp>
        <p:nvSpPr>
          <p:cNvPr id="2" name="Rectangle 1">
            <a:extLst>
              <a:ext uri="{FF2B5EF4-FFF2-40B4-BE49-F238E27FC236}">
                <a16:creationId xmlns:a16="http://schemas.microsoft.com/office/drawing/2014/main" id="{77284975-BE25-4F6D-8E2D-FEB31F76636B}"/>
              </a:ext>
            </a:extLst>
          </p:cNvPr>
          <p:cNvSpPr/>
          <p:nvPr/>
        </p:nvSpPr>
        <p:spPr>
          <a:xfrm>
            <a:off x="896221" y="827010"/>
            <a:ext cx="10308199"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FFC000"/>
                </a:solidFill>
                <a:effectLst/>
                <a:highlight>
                  <a:srgbClr val="000000"/>
                </a:highlight>
                <a:uLnTx/>
                <a:uFillTx/>
                <a:latin typeface="Arial" panose="020B0604020202020204"/>
                <a:ea typeface="+mn-ea"/>
                <a:cs typeface="+mn-cs"/>
              </a:rPr>
              <a:t>KL Divergence </a:t>
            </a:r>
            <a:r>
              <a:rPr kumimoji="0" lang="en-US" sz="3200" b="1" i="0" u="none" strike="noStrike" kern="1200" cap="none" spc="0" normalizeH="0" baseline="0" noProof="0" dirty="0">
                <a:ln>
                  <a:noFill/>
                </a:ln>
                <a:solidFill>
                  <a:srgbClr val="000000">
                    <a:lumMod val="95000"/>
                    <a:lumOff val="5000"/>
                  </a:srgbClr>
                </a:solidFill>
                <a:effectLst/>
                <a:uLnTx/>
                <a:uFillTx/>
                <a:latin typeface="Arial" panose="020B0604020202020204"/>
                <a:ea typeface="+mn-ea"/>
                <a:cs typeface="+mn-cs"/>
              </a:rPr>
              <a:t>as Anomaly score A(x)</a:t>
            </a:r>
          </a:p>
        </p:txBody>
      </p:sp>
      <p:sp>
        <p:nvSpPr>
          <p:cNvPr id="3" name="TextBox 2">
            <a:extLst>
              <a:ext uri="{FF2B5EF4-FFF2-40B4-BE49-F238E27FC236}">
                <a16:creationId xmlns:a16="http://schemas.microsoft.com/office/drawing/2014/main" id="{F6990DC5-2500-41AC-AEFE-56CD84876919}"/>
              </a:ext>
            </a:extLst>
          </p:cNvPr>
          <p:cNvSpPr txBox="1"/>
          <p:nvPr/>
        </p:nvSpPr>
        <p:spPr>
          <a:xfrm>
            <a:off x="5639990" y="2971800"/>
            <a:ext cx="65" cy="276999"/>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6" name="Picture 5">
            <a:extLst>
              <a:ext uri="{FF2B5EF4-FFF2-40B4-BE49-F238E27FC236}">
                <a16:creationId xmlns:a16="http://schemas.microsoft.com/office/drawing/2014/main" id="{9C63F6A1-246A-4CB5-B151-A36E95D1676E}"/>
              </a:ext>
            </a:extLst>
          </p:cNvPr>
          <p:cNvPicPr>
            <a:picLocks noChangeAspect="1"/>
          </p:cNvPicPr>
          <p:nvPr/>
        </p:nvPicPr>
        <p:blipFill>
          <a:blip r:embed="rId4"/>
          <a:stretch>
            <a:fillRect/>
          </a:stretch>
        </p:blipFill>
        <p:spPr>
          <a:xfrm>
            <a:off x="5317098" y="2080299"/>
            <a:ext cx="3443061" cy="2337000"/>
          </a:xfrm>
          <a:prstGeom prst="rect">
            <a:avLst/>
          </a:prstGeom>
        </p:spPr>
      </p:pic>
      <p:pic>
        <p:nvPicPr>
          <p:cNvPr id="8" name="Picture 7">
            <a:extLst>
              <a:ext uri="{FF2B5EF4-FFF2-40B4-BE49-F238E27FC236}">
                <a16:creationId xmlns:a16="http://schemas.microsoft.com/office/drawing/2014/main" id="{A85E6C80-4A8B-4371-AB7C-7BE87EA35980}"/>
              </a:ext>
            </a:extLst>
          </p:cNvPr>
          <p:cNvPicPr>
            <a:picLocks noChangeAspect="1"/>
          </p:cNvPicPr>
          <p:nvPr/>
        </p:nvPicPr>
        <p:blipFill>
          <a:blip r:embed="rId5"/>
          <a:stretch>
            <a:fillRect/>
          </a:stretch>
        </p:blipFill>
        <p:spPr>
          <a:xfrm>
            <a:off x="8699423" y="2080299"/>
            <a:ext cx="3442996" cy="2361426"/>
          </a:xfrm>
          <a:prstGeom prst="rect">
            <a:avLst/>
          </a:prstGeom>
        </p:spPr>
      </p:pic>
    </p:spTree>
    <p:extLst>
      <p:ext uri="{BB962C8B-B14F-4D97-AF65-F5344CB8AC3E}">
        <p14:creationId xmlns:p14="http://schemas.microsoft.com/office/powerpoint/2010/main" val="3029836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ED4EC942-F07C-0F44-8AEB-DF2058E18405}"/>
              </a:ext>
            </a:extLst>
          </p:cNvPr>
          <p:cNvSpPr/>
          <p:nvPr/>
        </p:nvSpPr>
        <p:spPr>
          <a:xfrm>
            <a:off x="0" y="743537"/>
            <a:ext cx="12192000" cy="138791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9" name="Marcador de texto 8">
            <a:extLst>
              <a:ext uri="{FF2B5EF4-FFF2-40B4-BE49-F238E27FC236}">
                <a16:creationId xmlns:a16="http://schemas.microsoft.com/office/drawing/2014/main" id="{F30BC2A2-5FF1-9C43-A017-CD802871BB4D}"/>
              </a:ext>
            </a:extLst>
          </p:cNvPr>
          <p:cNvSpPr>
            <a:spLocks noGrp="1"/>
          </p:cNvSpPr>
          <p:nvPr>
            <p:ph type="body" sz="quarter" idx="13"/>
          </p:nvPr>
        </p:nvSpPr>
        <p:spPr>
          <a:xfrm>
            <a:off x="845684" y="240918"/>
            <a:ext cx="3771392" cy="365125"/>
          </a:xfrm>
        </p:spPr>
        <p:txBody>
          <a:bodyPr>
            <a:normAutofit fontScale="92500"/>
          </a:bodyPr>
          <a:lstStyle/>
          <a:p>
            <a:r>
              <a:rPr lang="es-ES" dirty="0"/>
              <a:t>04 RESEARCH AND RESULTS</a:t>
            </a:r>
          </a:p>
        </p:txBody>
      </p:sp>
      <p:sp>
        <p:nvSpPr>
          <p:cNvPr id="12" name="CuadroTexto 11">
            <a:extLst>
              <a:ext uri="{FF2B5EF4-FFF2-40B4-BE49-F238E27FC236}">
                <a16:creationId xmlns:a16="http://schemas.microsoft.com/office/drawing/2014/main" id="{FBFA3DBD-00DE-9E44-828F-4B1F9E93C360}"/>
              </a:ext>
            </a:extLst>
          </p:cNvPr>
          <p:cNvSpPr txBox="1"/>
          <p:nvPr/>
        </p:nvSpPr>
        <p:spPr>
          <a:xfrm>
            <a:off x="0" y="940763"/>
            <a:ext cx="12192000"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4800" b="1" i="0" u="none" strike="noStrike" kern="1200" cap="none" spc="0" normalizeH="0" baseline="0" noProof="0" dirty="0" err="1">
                <a:ln>
                  <a:noFill/>
                </a:ln>
                <a:solidFill>
                  <a:srgbClr val="000000">
                    <a:lumMod val="95000"/>
                    <a:lumOff val="5000"/>
                  </a:srgbClr>
                </a:solidFill>
                <a:effectLst/>
                <a:uLnTx/>
                <a:uFillTx/>
                <a:latin typeface="Arial" panose="020B0604020202020204"/>
                <a:ea typeface="Roboto" panose="02000000000000000000" pitchFamily="2" charset="0"/>
                <a:cs typeface="Roboto" panose="02000000000000000000" pitchFamily="2" charset="0"/>
              </a:rPr>
              <a:t>Results</a:t>
            </a:r>
            <a:r>
              <a:rPr kumimoji="0" lang="es-ES" sz="4800" b="1" i="0" u="none" strike="noStrike" kern="1200" cap="none" spc="0" normalizeH="0" baseline="0" noProof="0" dirty="0">
                <a:ln>
                  <a:noFill/>
                </a:ln>
                <a:solidFill>
                  <a:srgbClr val="000000">
                    <a:lumMod val="95000"/>
                    <a:lumOff val="5000"/>
                  </a:srgbClr>
                </a:solidFill>
                <a:effectLst/>
                <a:uLnTx/>
                <a:uFillTx/>
                <a:latin typeface="Arial" panose="020B0604020202020204"/>
                <a:ea typeface="Roboto" panose="02000000000000000000" pitchFamily="2" charset="0"/>
                <a:cs typeface="Roboto" panose="02000000000000000000" pitchFamily="2" charset="0"/>
              </a:rPr>
              <a:t> </a:t>
            </a:r>
            <a:r>
              <a:rPr kumimoji="0" lang="es-ES" sz="4800" b="1" i="0" u="none" strike="noStrike" kern="1200" cap="none" spc="0" normalizeH="0" baseline="0" noProof="0" dirty="0" err="1">
                <a:ln>
                  <a:noFill/>
                </a:ln>
                <a:solidFill>
                  <a:srgbClr val="000000">
                    <a:lumMod val="95000"/>
                    <a:lumOff val="5000"/>
                  </a:srgbClr>
                </a:solidFill>
                <a:effectLst/>
                <a:uLnTx/>
                <a:uFillTx/>
                <a:latin typeface="Arial" panose="020B0604020202020204"/>
                <a:ea typeface="Roboto" panose="02000000000000000000" pitchFamily="2" charset="0"/>
                <a:cs typeface="Roboto" panose="02000000000000000000" pitchFamily="2" charset="0"/>
              </a:rPr>
              <a:t>for</a:t>
            </a:r>
            <a:r>
              <a:rPr kumimoji="0" lang="es-ES" sz="4800" b="1" i="0" u="none" strike="noStrike" kern="1200" cap="none" spc="0" normalizeH="0" baseline="0" noProof="0" dirty="0">
                <a:ln>
                  <a:noFill/>
                </a:ln>
                <a:solidFill>
                  <a:srgbClr val="000000">
                    <a:lumMod val="95000"/>
                    <a:lumOff val="5000"/>
                  </a:srgbClr>
                </a:solidFill>
                <a:effectLst/>
                <a:uLnTx/>
                <a:uFillTx/>
                <a:latin typeface="Arial" panose="020B0604020202020204"/>
                <a:ea typeface="Roboto" panose="02000000000000000000" pitchFamily="2" charset="0"/>
                <a:cs typeface="Roboto" panose="02000000000000000000" pitchFamily="2" charset="0"/>
              </a:rPr>
              <a:t> </a:t>
            </a:r>
            <a:r>
              <a:rPr lang="es-ES" sz="4800" b="1" dirty="0" err="1">
                <a:solidFill>
                  <a:srgbClr val="FFC000"/>
                </a:solidFill>
                <a:highlight>
                  <a:srgbClr val="000000"/>
                </a:highlight>
                <a:latin typeface="Arial" panose="020B0604020202020204"/>
              </a:rPr>
              <a:t>Variational</a:t>
            </a:r>
            <a:r>
              <a:rPr lang="es-ES" sz="4800" b="1" dirty="0">
                <a:solidFill>
                  <a:srgbClr val="FFC000"/>
                </a:solidFill>
                <a:highlight>
                  <a:srgbClr val="000000"/>
                </a:highlight>
                <a:latin typeface="Arial" panose="020B0604020202020204"/>
              </a:rPr>
              <a:t> </a:t>
            </a:r>
            <a:r>
              <a:rPr lang="es-ES" sz="4800" b="1" dirty="0" err="1">
                <a:solidFill>
                  <a:srgbClr val="FFC000"/>
                </a:solidFill>
                <a:highlight>
                  <a:srgbClr val="000000"/>
                </a:highlight>
                <a:latin typeface="Arial" panose="020B0604020202020204"/>
              </a:rPr>
              <a:t>A</a:t>
            </a:r>
            <a:r>
              <a:rPr lang="es-ES" sz="4800" b="1" dirty="0" err="1">
                <a:solidFill>
                  <a:srgbClr val="FFC000"/>
                </a:solidFill>
                <a:highlight>
                  <a:srgbClr val="000000"/>
                </a:highlight>
                <a:latin typeface="Arial" panose="020B0604020202020204"/>
                <a:ea typeface="Roboto" panose="02000000000000000000" pitchFamily="2" charset="0"/>
                <a:cs typeface="Roboto" panose="02000000000000000000" pitchFamily="2" charset="0"/>
              </a:rPr>
              <a:t>utoencoder</a:t>
            </a:r>
            <a:r>
              <a:rPr kumimoji="0" lang="es-ES" sz="4800" b="1" i="0" u="none" strike="noStrike" kern="1200" cap="none" spc="0" normalizeH="0" baseline="0" noProof="0" dirty="0">
                <a:ln>
                  <a:noFill/>
                </a:ln>
                <a:solidFill>
                  <a:srgbClr val="FFC000"/>
                </a:solidFill>
                <a:effectLst/>
                <a:highlight>
                  <a:srgbClr val="000000"/>
                </a:highlight>
                <a:uLnTx/>
                <a:uFillTx/>
                <a:latin typeface="Arial" panose="020B0604020202020204"/>
                <a:ea typeface="Roboto" panose="02000000000000000000" pitchFamily="2" charset="0"/>
                <a:cs typeface="Roboto" panose="02000000000000000000" pitchFamily="2" charset="0"/>
              </a:rPr>
              <a:t> </a:t>
            </a:r>
            <a:endParaRPr kumimoji="0" lang="es-ES" sz="4800" b="1" i="0" u="none" strike="noStrike" kern="1200" cap="none" spc="0" normalizeH="0" baseline="0" noProof="0" dirty="0">
              <a:ln>
                <a:noFill/>
              </a:ln>
              <a:solidFill>
                <a:srgbClr val="000000">
                  <a:lumMod val="95000"/>
                  <a:lumOff val="5000"/>
                </a:srgbClr>
              </a:solidFill>
              <a:effectLst/>
              <a:uLnTx/>
              <a:uFillTx/>
              <a:latin typeface="Arial" panose="020B0604020202020204"/>
              <a:ea typeface="+mn-ea"/>
              <a:cs typeface="+mn-cs"/>
            </a:endParaRPr>
          </a:p>
        </p:txBody>
      </p:sp>
      <p:pic>
        <p:nvPicPr>
          <p:cNvPr id="3" name="Picture 2">
            <a:extLst>
              <a:ext uri="{FF2B5EF4-FFF2-40B4-BE49-F238E27FC236}">
                <a16:creationId xmlns:a16="http://schemas.microsoft.com/office/drawing/2014/main" id="{4710F21A-A727-4A61-A1FA-EA1452708357}"/>
              </a:ext>
            </a:extLst>
          </p:cNvPr>
          <p:cNvPicPr>
            <a:picLocks noChangeAspect="1"/>
          </p:cNvPicPr>
          <p:nvPr/>
        </p:nvPicPr>
        <p:blipFill>
          <a:blip r:embed="rId2"/>
          <a:stretch>
            <a:fillRect/>
          </a:stretch>
        </p:blipFill>
        <p:spPr>
          <a:xfrm>
            <a:off x="1378132" y="2535924"/>
            <a:ext cx="9435735" cy="3156538"/>
          </a:xfrm>
          <a:prstGeom prst="rect">
            <a:avLst/>
          </a:prstGeom>
        </p:spPr>
      </p:pic>
    </p:spTree>
    <p:extLst>
      <p:ext uri="{BB962C8B-B14F-4D97-AF65-F5344CB8AC3E}">
        <p14:creationId xmlns:p14="http://schemas.microsoft.com/office/powerpoint/2010/main" val="826975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ángulo 28">
            <a:extLst>
              <a:ext uri="{FF2B5EF4-FFF2-40B4-BE49-F238E27FC236}">
                <a16:creationId xmlns:a16="http://schemas.microsoft.com/office/drawing/2014/main" id="{B3BA36DB-8F68-444D-8187-5FD8654367B4}"/>
              </a:ext>
            </a:extLst>
          </p:cNvPr>
          <p:cNvSpPr/>
          <p:nvPr/>
        </p:nvSpPr>
        <p:spPr>
          <a:xfrm>
            <a:off x="0" y="5296406"/>
            <a:ext cx="12192000" cy="157352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2" name="Marcador de texto 1">
            <a:extLst>
              <a:ext uri="{FF2B5EF4-FFF2-40B4-BE49-F238E27FC236}">
                <a16:creationId xmlns:a16="http://schemas.microsoft.com/office/drawing/2014/main" id="{CAA534D9-47C0-D042-9135-4E1F9C55E4D3}"/>
              </a:ext>
            </a:extLst>
          </p:cNvPr>
          <p:cNvSpPr>
            <a:spLocks noGrp="1"/>
          </p:cNvSpPr>
          <p:nvPr>
            <p:ph type="body" sz="quarter" idx="13"/>
          </p:nvPr>
        </p:nvSpPr>
        <p:spPr>
          <a:xfrm>
            <a:off x="845683" y="240918"/>
            <a:ext cx="3890981" cy="365125"/>
          </a:xfrm>
        </p:spPr>
        <p:txBody>
          <a:bodyPr>
            <a:normAutofit/>
          </a:bodyPr>
          <a:lstStyle/>
          <a:p>
            <a:r>
              <a:rPr lang="es-ES" dirty="0"/>
              <a:t>04 RESEARCH AND RESULTS</a:t>
            </a:r>
          </a:p>
        </p:txBody>
      </p:sp>
      <p:sp>
        <p:nvSpPr>
          <p:cNvPr id="4" name="CuadroTexto 3">
            <a:extLst>
              <a:ext uri="{FF2B5EF4-FFF2-40B4-BE49-F238E27FC236}">
                <a16:creationId xmlns:a16="http://schemas.microsoft.com/office/drawing/2014/main" id="{40D3E1EB-B6D1-614C-8CB7-EF867EFC6AFD}"/>
              </a:ext>
            </a:extLst>
          </p:cNvPr>
          <p:cNvSpPr txBox="1"/>
          <p:nvPr/>
        </p:nvSpPr>
        <p:spPr>
          <a:xfrm>
            <a:off x="610182" y="1298198"/>
            <a:ext cx="5616753" cy="3930371"/>
          </a:xfrm>
          <a:prstGeom prst="rect">
            <a:avLst/>
          </a:prstGeom>
          <a:noFill/>
        </p:spPr>
        <p:txBody>
          <a:bodyPr wrap="square" rtlCol="0">
            <a:spAutoFit/>
          </a:bodyPr>
          <a:lstStyle/>
          <a:p>
            <a:pPr marL="285750" lvl="0" indent="-285750">
              <a:lnSpc>
                <a:spcPct val="150000"/>
              </a:lnSpc>
              <a:buFont typeface="Arial" panose="020B0604020202020204" pitchFamily="34" charset="0"/>
              <a:buChar char="•"/>
            </a:pPr>
            <a:r>
              <a:rPr lang="en-US" sz="1400" dirty="0">
                <a:solidFill>
                  <a:srgbClr val="000000"/>
                </a:solidFill>
              </a:rPr>
              <a:t>GAN models are comprised of a generator network and a discriminator that competes with each other.</a:t>
            </a:r>
          </a:p>
          <a:p>
            <a:pPr marL="285750" lvl="0" indent="-285750">
              <a:lnSpc>
                <a:spcPct val="150000"/>
              </a:lnSpc>
              <a:buFont typeface="Arial" panose="020B0604020202020204" pitchFamily="34" charset="0"/>
              <a:buChar char="•"/>
            </a:pPr>
            <a:r>
              <a:rPr lang="en-US" sz="1400" dirty="0">
                <a:solidFill>
                  <a:srgbClr val="000000"/>
                </a:solidFill>
              </a:rPr>
              <a:t>The generator takes a random distribution as input and outputs some data. The generator offers the same functionality as a decoder in a variational autoencoder</a:t>
            </a:r>
          </a:p>
          <a:p>
            <a:pPr marL="285750" lvl="0" indent="-285750">
              <a:lnSpc>
                <a:spcPct val="150000"/>
              </a:lnSpc>
              <a:buFont typeface="Arial" panose="020B0604020202020204" pitchFamily="34" charset="0"/>
              <a:buChar char="•"/>
            </a:pPr>
            <a:r>
              <a:rPr lang="en-US" sz="1400" dirty="0">
                <a:solidFill>
                  <a:srgbClr val="000000"/>
                </a:solidFill>
              </a:rPr>
              <a:t>Discriminator takes the fake image from the generator or real image from the training set as input and must guess whether the input is fake of real.</a:t>
            </a:r>
          </a:p>
          <a:p>
            <a:pPr marL="285750" lvl="0" indent="-285750">
              <a:lnSpc>
                <a:spcPct val="150000"/>
              </a:lnSpc>
              <a:buFont typeface="Arial" panose="020B0604020202020204" pitchFamily="34" charset="0"/>
              <a:buChar char="•"/>
            </a:pPr>
            <a:r>
              <a:rPr lang="en-US" sz="1400" dirty="0">
                <a:solidFill>
                  <a:srgbClr val="000000"/>
                </a:solidFill>
              </a:rPr>
              <a:t>During the training, the generator and the discriminator have opposite goals and compete with each other. The generator is trained to produce images that look real enough to trick the discriminator.</a:t>
            </a:r>
            <a:endParaRPr lang="en-US" sz="1400" dirty="0">
              <a:solidFill>
                <a:srgbClr val="000000"/>
              </a:solidFill>
              <a:latin typeface="Arial" panose="020B0604020202020204"/>
            </a:endParaRPr>
          </a:p>
        </p:txBody>
      </p:sp>
      <p:sp>
        <p:nvSpPr>
          <p:cNvPr id="6" name="CuadroTexto 2">
            <a:extLst>
              <a:ext uri="{FF2B5EF4-FFF2-40B4-BE49-F238E27FC236}">
                <a16:creationId xmlns:a16="http://schemas.microsoft.com/office/drawing/2014/main" id="{69892E2E-202F-4D1F-90B6-1A2BB1F6D1A8}"/>
              </a:ext>
            </a:extLst>
          </p:cNvPr>
          <p:cNvSpPr txBox="1"/>
          <p:nvPr/>
        </p:nvSpPr>
        <p:spPr>
          <a:xfrm>
            <a:off x="845684" y="721288"/>
            <a:ext cx="7358158" cy="461665"/>
          </a:xfrm>
          <a:prstGeom prst="rect">
            <a:avLst/>
          </a:prstGeom>
          <a:noFill/>
        </p:spPr>
        <p:txBody>
          <a:bodyPr wrap="square" rtlCol="0">
            <a:spAutoFit/>
          </a:bodyPr>
          <a:lstStyle/>
          <a:p>
            <a:r>
              <a:rPr lang="es-ES" sz="2400" spc="300" dirty="0">
                <a:solidFill>
                  <a:schemeClr val="tx1">
                    <a:lumMod val="95000"/>
                    <a:lumOff val="5000"/>
                  </a:schemeClr>
                </a:solidFill>
                <a:latin typeface="Oswald" pitchFamily="2" charset="77"/>
                <a:ea typeface="Roboto" panose="02000000000000000000" pitchFamily="2" charset="0"/>
                <a:cs typeface="Roboto" panose="02000000000000000000" pitchFamily="2" charset="0"/>
              </a:rPr>
              <a:t>4.3. </a:t>
            </a:r>
            <a:r>
              <a:rPr lang="es-ES" sz="2400" spc="300" dirty="0" err="1">
                <a:solidFill>
                  <a:schemeClr val="tx1">
                    <a:lumMod val="95000"/>
                    <a:lumOff val="5000"/>
                  </a:schemeClr>
                </a:solidFill>
                <a:latin typeface="Oswald" pitchFamily="2" charset="77"/>
                <a:ea typeface="Roboto" panose="02000000000000000000" pitchFamily="2" charset="0"/>
                <a:cs typeface="Roboto" panose="02000000000000000000" pitchFamily="2" charset="0"/>
              </a:rPr>
              <a:t>Anomaly</a:t>
            </a:r>
            <a:r>
              <a:rPr lang="es-ES" sz="2400" spc="300" dirty="0">
                <a:solidFill>
                  <a:schemeClr val="tx1">
                    <a:lumMod val="95000"/>
                    <a:lumOff val="5000"/>
                  </a:schemeClr>
                </a:solidFill>
                <a:latin typeface="Oswald" pitchFamily="2" charset="77"/>
                <a:ea typeface="Roboto" panose="02000000000000000000" pitchFamily="2" charset="0"/>
                <a:cs typeface="Roboto" panose="02000000000000000000" pitchFamily="2" charset="0"/>
              </a:rPr>
              <a:t> </a:t>
            </a:r>
            <a:r>
              <a:rPr lang="es-ES" sz="2400" spc="300" dirty="0" err="1">
                <a:solidFill>
                  <a:schemeClr val="tx1">
                    <a:lumMod val="95000"/>
                    <a:lumOff val="5000"/>
                  </a:schemeClr>
                </a:solidFill>
                <a:latin typeface="Oswald" pitchFamily="2" charset="77"/>
                <a:ea typeface="Roboto" panose="02000000000000000000" pitchFamily="2" charset="0"/>
                <a:cs typeface="Roboto" panose="02000000000000000000" pitchFamily="2" charset="0"/>
              </a:rPr>
              <a:t>detection</a:t>
            </a:r>
            <a:r>
              <a:rPr lang="es-ES" sz="2400" spc="300" dirty="0">
                <a:solidFill>
                  <a:schemeClr val="tx1">
                    <a:lumMod val="95000"/>
                    <a:lumOff val="5000"/>
                  </a:schemeClr>
                </a:solidFill>
                <a:latin typeface="Oswald" pitchFamily="2" charset="77"/>
                <a:ea typeface="Roboto" panose="02000000000000000000" pitchFamily="2" charset="0"/>
                <a:cs typeface="Roboto" panose="02000000000000000000" pitchFamily="2" charset="0"/>
              </a:rPr>
              <a:t> </a:t>
            </a:r>
            <a:r>
              <a:rPr lang="es-ES" sz="2400" spc="300" dirty="0" err="1">
                <a:solidFill>
                  <a:schemeClr val="tx1">
                    <a:lumMod val="95000"/>
                    <a:lumOff val="5000"/>
                  </a:schemeClr>
                </a:solidFill>
                <a:latin typeface="Oswald" pitchFamily="2" charset="77"/>
                <a:ea typeface="Roboto" panose="02000000000000000000" pitchFamily="2" charset="0"/>
                <a:cs typeface="Roboto" panose="02000000000000000000" pitchFamily="2" charset="0"/>
              </a:rPr>
              <a:t>using</a:t>
            </a:r>
            <a:r>
              <a:rPr lang="es-ES" sz="2400" spc="300" dirty="0">
                <a:solidFill>
                  <a:schemeClr val="tx1">
                    <a:lumMod val="95000"/>
                    <a:lumOff val="5000"/>
                  </a:schemeClr>
                </a:solidFill>
                <a:latin typeface="Oswald" pitchFamily="2" charset="77"/>
                <a:ea typeface="Roboto" panose="02000000000000000000" pitchFamily="2" charset="0"/>
                <a:cs typeface="Roboto" panose="02000000000000000000" pitchFamily="2" charset="0"/>
              </a:rPr>
              <a:t> </a:t>
            </a:r>
            <a:r>
              <a:rPr lang="es-ES" sz="2400" spc="300" dirty="0" err="1">
                <a:solidFill>
                  <a:schemeClr val="tx1">
                    <a:lumMod val="95000"/>
                    <a:lumOff val="5000"/>
                  </a:schemeClr>
                </a:solidFill>
                <a:latin typeface="Oswald" pitchFamily="2" charset="77"/>
                <a:ea typeface="Roboto" panose="02000000000000000000" pitchFamily="2" charset="0"/>
                <a:cs typeface="Roboto" panose="02000000000000000000" pitchFamily="2" charset="0"/>
              </a:rPr>
              <a:t>GANs</a:t>
            </a:r>
            <a:r>
              <a:rPr lang="es-ES" sz="2400" spc="300" dirty="0">
                <a:solidFill>
                  <a:schemeClr val="tx1">
                    <a:lumMod val="95000"/>
                    <a:lumOff val="5000"/>
                  </a:schemeClr>
                </a:solidFill>
                <a:latin typeface="Oswald" pitchFamily="2" charset="77"/>
                <a:ea typeface="Roboto" panose="02000000000000000000" pitchFamily="2" charset="0"/>
                <a:cs typeface="Roboto" panose="02000000000000000000" pitchFamily="2" charset="0"/>
              </a:rPr>
              <a:t> </a:t>
            </a:r>
          </a:p>
        </p:txBody>
      </p:sp>
      <p:sp>
        <p:nvSpPr>
          <p:cNvPr id="5" name="TextBox 4">
            <a:extLst>
              <a:ext uri="{FF2B5EF4-FFF2-40B4-BE49-F238E27FC236}">
                <a16:creationId xmlns:a16="http://schemas.microsoft.com/office/drawing/2014/main" id="{43085ED2-0961-4529-8149-93B98D1E7D9D}"/>
              </a:ext>
            </a:extLst>
          </p:cNvPr>
          <p:cNvSpPr txBox="1"/>
          <p:nvPr/>
        </p:nvSpPr>
        <p:spPr>
          <a:xfrm>
            <a:off x="120788" y="5430783"/>
            <a:ext cx="11716349" cy="1600438"/>
          </a:xfrm>
          <a:prstGeom prst="rect">
            <a:avLst/>
          </a:prstGeom>
          <a:noFill/>
        </p:spPr>
        <p:txBody>
          <a:bodyPr wrap="none" rtlCol="0">
            <a:spAutoFit/>
          </a:bodyPr>
          <a:lstStyle/>
          <a:p>
            <a:pPr marL="285750" indent="-285750">
              <a:buFont typeface="Arial" panose="020B0604020202020204" pitchFamily="34" charset="0"/>
              <a:buChar char="•"/>
            </a:pPr>
            <a:r>
              <a:rPr lang="en-US" sz="1600" dirty="0">
                <a:solidFill>
                  <a:srgbClr val="000000"/>
                </a:solidFill>
              </a:rPr>
              <a:t>To identify anomalies with GAN we train a generative model, and a discriminator  to distinguish between generated and real </a:t>
            </a:r>
          </a:p>
          <a:p>
            <a:r>
              <a:rPr lang="en-US" sz="1600" dirty="0">
                <a:solidFill>
                  <a:srgbClr val="000000"/>
                </a:solidFill>
              </a:rPr>
              <a:t>normal data during training. </a:t>
            </a:r>
            <a:r>
              <a:rPr lang="en-US" sz="1600" b="1" dirty="0">
                <a:solidFill>
                  <a:schemeClr val="accent1"/>
                </a:solidFill>
                <a:highlight>
                  <a:srgbClr val="000000"/>
                </a:highlight>
              </a:rPr>
              <a:t>In this way we can have better feature extraction of normal data in latent space</a:t>
            </a:r>
            <a:r>
              <a:rPr lang="en-US" dirty="0">
                <a:solidFill>
                  <a:srgbClr val="000000"/>
                </a:solidFill>
              </a:rPr>
              <a:t>.</a:t>
            </a:r>
            <a:r>
              <a:rPr lang="en-US" b="1" dirty="0">
                <a:solidFill>
                  <a:schemeClr val="accent1"/>
                </a:solidFill>
                <a:highlight>
                  <a:srgbClr val="000000"/>
                </a:highlight>
              </a:rPr>
              <a:t> </a:t>
            </a:r>
          </a:p>
          <a:p>
            <a:endParaRPr lang="en-US" sz="1600" dirty="0">
              <a:solidFill>
                <a:srgbClr val="000000"/>
              </a:solidFill>
            </a:endParaRPr>
          </a:p>
          <a:p>
            <a:pPr marL="285750" indent="-285750">
              <a:buFont typeface="Arial" panose="020B0604020202020204" pitchFamily="34" charset="0"/>
              <a:buChar char="•"/>
            </a:pPr>
            <a:r>
              <a:rPr lang="en-US" sz="1600" dirty="0">
                <a:solidFill>
                  <a:srgbClr val="000000"/>
                </a:solidFill>
              </a:rPr>
              <a:t>What is training procedure? </a:t>
            </a:r>
            <a:r>
              <a:rPr lang="en-US" sz="1600" b="1" dirty="0">
                <a:solidFill>
                  <a:schemeClr val="accent1"/>
                </a:solidFill>
                <a:highlight>
                  <a:srgbClr val="000000"/>
                </a:highlight>
              </a:rPr>
              <a:t>What Cost function for Optimization to be used?</a:t>
            </a:r>
          </a:p>
          <a:p>
            <a:pPr marL="285750" indent="-285750">
              <a:buFont typeface="Arial" panose="020B0604020202020204" pitchFamily="34" charset="0"/>
              <a:buChar char="•"/>
            </a:pPr>
            <a:endParaRPr lang="en-US" sz="1600" b="1" dirty="0">
              <a:solidFill>
                <a:schemeClr val="accent1"/>
              </a:solidFill>
              <a:highlight>
                <a:srgbClr val="000000"/>
              </a:highlight>
            </a:endParaRPr>
          </a:p>
          <a:p>
            <a:pPr marL="285750" indent="-285750">
              <a:buFont typeface="Arial" panose="020B0604020202020204" pitchFamily="34" charset="0"/>
              <a:buChar char="•"/>
            </a:pPr>
            <a:endParaRPr lang="en-US" sz="1600" dirty="0">
              <a:solidFill>
                <a:srgbClr val="000000"/>
              </a:solidFill>
            </a:endParaRPr>
          </a:p>
        </p:txBody>
      </p:sp>
      <p:pic>
        <p:nvPicPr>
          <p:cNvPr id="10" name="Picture 9">
            <a:extLst>
              <a:ext uri="{FF2B5EF4-FFF2-40B4-BE49-F238E27FC236}">
                <a16:creationId xmlns:a16="http://schemas.microsoft.com/office/drawing/2014/main" id="{11CA5799-22A4-4E37-BFC6-B1CF3E1AEC87}"/>
              </a:ext>
            </a:extLst>
          </p:cNvPr>
          <p:cNvPicPr>
            <a:picLocks noChangeAspect="1"/>
          </p:cNvPicPr>
          <p:nvPr/>
        </p:nvPicPr>
        <p:blipFill>
          <a:blip r:embed="rId2"/>
          <a:stretch>
            <a:fillRect/>
          </a:stretch>
        </p:blipFill>
        <p:spPr>
          <a:xfrm>
            <a:off x="6348246" y="1383251"/>
            <a:ext cx="5717128" cy="2493290"/>
          </a:xfrm>
          <a:prstGeom prst="rect">
            <a:avLst/>
          </a:prstGeom>
        </p:spPr>
      </p:pic>
    </p:spTree>
    <p:extLst>
      <p:ext uri="{BB962C8B-B14F-4D97-AF65-F5344CB8AC3E}">
        <p14:creationId xmlns:p14="http://schemas.microsoft.com/office/powerpoint/2010/main" val="1977306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ángulo 28">
            <a:extLst>
              <a:ext uri="{FF2B5EF4-FFF2-40B4-BE49-F238E27FC236}">
                <a16:creationId xmlns:a16="http://schemas.microsoft.com/office/drawing/2014/main" id="{B3BA36DB-8F68-444D-8187-5FD8654367B4}"/>
              </a:ext>
            </a:extLst>
          </p:cNvPr>
          <p:cNvSpPr/>
          <p:nvPr/>
        </p:nvSpPr>
        <p:spPr>
          <a:xfrm>
            <a:off x="0" y="5296406"/>
            <a:ext cx="12192000" cy="157352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2" name="Marcador de texto 1">
            <a:extLst>
              <a:ext uri="{FF2B5EF4-FFF2-40B4-BE49-F238E27FC236}">
                <a16:creationId xmlns:a16="http://schemas.microsoft.com/office/drawing/2014/main" id="{CAA534D9-47C0-D042-9135-4E1F9C55E4D3}"/>
              </a:ext>
            </a:extLst>
          </p:cNvPr>
          <p:cNvSpPr>
            <a:spLocks noGrp="1"/>
          </p:cNvSpPr>
          <p:nvPr>
            <p:ph type="body" sz="quarter" idx="13"/>
          </p:nvPr>
        </p:nvSpPr>
        <p:spPr>
          <a:xfrm>
            <a:off x="845683" y="240918"/>
            <a:ext cx="3890981" cy="365125"/>
          </a:xfrm>
        </p:spPr>
        <p:txBody>
          <a:bodyPr>
            <a:normAutofit/>
          </a:bodyPr>
          <a:lstStyle/>
          <a:p>
            <a:r>
              <a:rPr lang="es-ES" dirty="0"/>
              <a:t>04 RESEARCH AND RESULTS</a:t>
            </a:r>
          </a:p>
        </p:txBody>
      </p:sp>
      <mc:AlternateContent xmlns:mc="http://schemas.openxmlformats.org/markup-compatibility/2006" xmlns:a14="http://schemas.microsoft.com/office/drawing/2010/main">
        <mc:Choice Requires="a14">
          <p:sp>
            <p:nvSpPr>
              <p:cNvPr id="4" name="CuadroTexto 3">
                <a:extLst>
                  <a:ext uri="{FF2B5EF4-FFF2-40B4-BE49-F238E27FC236}">
                    <a16:creationId xmlns:a16="http://schemas.microsoft.com/office/drawing/2014/main" id="{40D3E1EB-B6D1-614C-8CB7-EF867EFC6AFD}"/>
                  </a:ext>
                </a:extLst>
              </p:cNvPr>
              <p:cNvSpPr txBox="1"/>
              <p:nvPr/>
            </p:nvSpPr>
            <p:spPr>
              <a:xfrm>
                <a:off x="610182" y="1298198"/>
                <a:ext cx="7265249" cy="3930371"/>
              </a:xfrm>
              <a:prstGeom prst="rect">
                <a:avLst/>
              </a:prstGeom>
              <a:noFill/>
            </p:spPr>
            <p:txBody>
              <a:bodyPr wrap="square" rtlCol="0">
                <a:spAutoFit/>
              </a:bodyPr>
              <a:lstStyle/>
              <a:p>
                <a:pPr marL="285750" lvl="0" indent="-285750">
                  <a:lnSpc>
                    <a:spcPct val="150000"/>
                  </a:lnSpc>
                  <a:buFont typeface="Arial" panose="020B0604020202020204" pitchFamily="34" charset="0"/>
                  <a:buChar char="•"/>
                </a:pPr>
                <a:r>
                  <a:rPr lang="en-US" sz="1400" dirty="0">
                    <a:solidFill>
                      <a:srgbClr val="000000"/>
                    </a:solidFill>
                  </a:rPr>
                  <a:t>Step 1- Train the GAN with </a:t>
                </a:r>
                <a14:m>
                  <m:oMath xmlns:m="http://schemas.openxmlformats.org/officeDocument/2006/math">
                    <m:sSub>
                      <m:sSubPr>
                        <m:ctrlPr>
                          <a:rPr lang="en-US" sz="1400" i="1" smtClean="0">
                            <a:solidFill>
                              <a:srgbClr val="000000"/>
                            </a:solidFill>
                            <a:latin typeface="Cambria Math" panose="02040503050406030204" pitchFamily="18" charset="0"/>
                          </a:rPr>
                        </m:ctrlPr>
                      </m:sSubPr>
                      <m:e>
                        <m:r>
                          <a:rPr lang="en-US" sz="1400" b="0" i="1" smtClean="0">
                            <a:solidFill>
                              <a:srgbClr val="000000"/>
                            </a:solidFill>
                            <a:latin typeface="Cambria Math" panose="02040503050406030204" pitchFamily="18" charset="0"/>
                          </a:rPr>
                          <m:t>𝑥</m:t>
                        </m:r>
                      </m:e>
                      <m:sub>
                        <m:r>
                          <a:rPr lang="en-US" sz="1400" b="0" i="1" smtClean="0">
                            <a:solidFill>
                              <a:srgbClr val="000000"/>
                            </a:solidFill>
                            <a:latin typeface="Cambria Math" panose="02040503050406030204" pitchFamily="18" charset="0"/>
                          </a:rPr>
                          <m:t>𝑡𝑟𝑎𝑖𝑛</m:t>
                        </m:r>
                      </m:sub>
                    </m:sSub>
                  </m:oMath>
                </a14:m>
                <a:r>
                  <a:rPr lang="en-US" sz="1400" dirty="0">
                    <a:solidFill>
                      <a:srgbClr val="000000"/>
                    </a:solidFill>
                  </a:rPr>
                  <a:t> healthy data with semi-supervised approach. </a:t>
                </a:r>
              </a:p>
              <a:p>
                <a:pPr marL="742950" lvl="1" indent="-285750">
                  <a:lnSpc>
                    <a:spcPct val="150000"/>
                  </a:lnSpc>
                  <a:buFont typeface="Arial" panose="020B0604020202020204" pitchFamily="34" charset="0"/>
                  <a:buChar char="•"/>
                </a:pPr>
                <a:r>
                  <a:rPr lang="en-US" sz="1400" dirty="0">
                    <a:solidFill>
                      <a:srgbClr val="000000"/>
                    </a:solidFill>
                  </a:rPr>
                  <a:t>Step 1 Train GAN Discriminator with labeled images</a:t>
                </a:r>
              </a:p>
              <a:p>
                <a:pPr marL="742950" lvl="1" indent="-285750">
                  <a:lnSpc>
                    <a:spcPct val="150000"/>
                  </a:lnSpc>
                  <a:buFont typeface="Arial" panose="020B0604020202020204" pitchFamily="34" charset="0"/>
                  <a:buChar char="•"/>
                </a:pPr>
                <a:r>
                  <a:rPr lang="en-US" sz="1400" dirty="0">
                    <a:solidFill>
                      <a:srgbClr val="000000"/>
                    </a:solidFill>
                  </a:rPr>
                  <a:t>Step 2 Train generator with the output of the discriminator without updating discriminator gradients.</a:t>
                </a:r>
                <a:endParaRPr lang="en-US" sz="1400" dirty="0">
                  <a:solidFill>
                    <a:srgbClr val="000000"/>
                  </a:solidFill>
                  <a:latin typeface="Arial" panose="020B0604020202020204"/>
                </a:endParaRPr>
              </a:p>
              <a:p>
                <a:pPr marL="285750" lvl="0" indent="-285750">
                  <a:lnSpc>
                    <a:spcPct val="150000"/>
                  </a:lnSpc>
                  <a:buFont typeface="Arial" panose="020B0604020202020204" pitchFamily="34" charset="0"/>
                  <a:buChar char="•"/>
                </a:pPr>
                <a:r>
                  <a:rPr lang="en-US" sz="1400" dirty="0">
                    <a:solidFill>
                      <a:srgbClr val="000000"/>
                    </a:solidFill>
                    <a:latin typeface="Arial" panose="020B0604020202020204"/>
                  </a:rPr>
                  <a:t>Step 2- Find the best z in z </a:t>
                </a:r>
                <a:r>
                  <a:rPr lang="en-US" sz="1400" dirty="0">
                    <a:solidFill>
                      <a:srgbClr val="000000"/>
                    </a:solidFill>
                  </a:rPr>
                  <a:t>distribution. </a:t>
                </a:r>
              </a:p>
              <a:p>
                <a:pPr marL="742950" lvl="1" indent="-285750">
                  <a:lnSpc>
                    <a:spcPct val="150000"/>
                  </a:lnSpc>
                  <a:buFont typeface="Arial" panose="020B0604020202020204" pitchFamily="34" charset="0"/>
                  <a:buChar char="•"/>
                </a:pPr>
                <a:r>
                  <a:rPr lang="en-US" sz="1400" dirty="0">
                    <a:solidFill>
                      <a:srgbClr val="000000"/>
                    </a:solidFill>
                  </a:rPr>
                  <a:t>sampling from two points close in the latent space generates two visually similar images.</a:t>
                </a:r>
              </a:p>
              <a:p>
                <a:pPr marL="742950" lvl="1" indent="-285750">
                  <a:lnSpc>
                    <a:spcPct val="150000"/>
                  </a:lnSpc>
                  <a:buFont typeface="Arial" panose="020B0604020202020204" pitchFamily="34" charset="0"/>
                  <a:buChar char="•"/>
                </a:pPr>
                <a:r>
                  <a:rPr lang="en-US" sz="1400" dirty="0">
                    <a:solidFill>
                      <a:srgbClr val="000000"/>
                    </a:solidFill>
                  </a:rPr>
                  <a:t>We want to find a point z in the latent space that corresponds to an image G(z) that is visually most similar to query image x.</a:t>
                </a:r>
              </a:p>
              <a:p>
                <a:pPr marL="742950" lvl="1" indent="-285750">
                  <a:lnSpc>
                    <a:spcPct val="150000"/>
                  </a:lnSpc>
                  <a:buFont typeface="Arial" panose="020B0604020202020204" pitchFamily="34" charset="0"/>
                  <a:buChar char="•"/>
                </a:pPr>
                <a:r>
                  <a:rPr lang="en-US" sz="1400" dirty="0">
                    <a:solidFill>
                      <a:srgbClr val="000000"/>
                    </a:solidFill>
                  </a:rPr>
                  <a:t>So in second stage, we map new Images to latent space z. in an iterative process. To find the best z we define different losses for optimizing this process.</a:t>
                </a:r>
              </a:p>
              <a:p>
                <a:pPr marL="742950" lvl="1" indent="-285750">
                  <a:lnSpc>
                    <a:spcPct val="150000"/>
                  </a:lnSpc>
                  <a:buFont typeface="Arial" panose="020B0604020202020204" pitchFamily="34" charset="0"/>
                  <a:buChar char="•"/>
                </a:pPr>
                <a:r>
                  <a:rPr lang="en-US" sz="1400" dirty="0">
                    <a:solidFill>
                      <a:srgbClr val="000000"/>
                    </a:solidFill>
                  </a:rPr>
                  <a:t>Separate iterative loss function is defined for this step</a:t>
                </a:r>
              </a:p>
            </p:txBody>
          </p:sp>
        </mc:Choice>
        <mc:Fallback xmlns="">
          <p:sp>
            <p:nvSpPr>
              <p:cNvPr id="4" name="CuadroTexto 3">
                <a:extLst>
                  <a:ext uri="{FF2B5EF4-FFF2-40B4-BE49-F238E27FC236}">
                    <a16:creationId xmlns:a16="http://schemas.microsoft.com/office/drawing/2014/main" id="{40D3E1EB-B6D1-614C-8CB7-EF867EFC6AFD}"/>
                  </a:ext>
                </a:extLst>
              </p:cNvPr>
              <p:cNvSpPr txBox="1">
                <a:spLocks noRot="1" noChangeAspect="1" noMove="1" noResize="1" noEditPoints="1" noAdjustHandles="1" noChangeArrowheads="1" noChangeShapeType="1" noTextEdit="1"/>
              </p:cNvSpPr>
              <p:nvPr/>
            </p:nvSpPr>
            <p:spPr>
              <a:xfrm>
                <a:off x="610182" y="1298198"/>
                <a:ext cx="7265249" cy="3930371"/>
              </a:xfrm>
              <a:prstGeom prst="rect">
                <a:avLst/>
              </a:prstGeom>
              <a:blipFill>
                <a:blip r:embed="rId3"/>
                <a:stretch>
                  <a:fillRect l="-84" b="-620"/>
                </a:stretch>
              </a:blipFill>
            </p:spPr>
            <p:txBody>
              <a:bodyPr/>
              <a:lstStyle/>
              <a:p>
                <a:r>
                  <a:rPr lang="en-US">
                    <a:noFill/>
                  </a:rPr>
                  <a:t> </a:t>
                </a:r>
              </a:p>
            </p:txBody>
          </p:sp>
        </mc:Fallback>
      </mc:AlternateContent>
      <p:sp>
        <p:nvSpPr>
          <p:cNvPr id="6" name="CuadroTexto 2">
            <a:extLst>
              <a:ext uri="{FF2B5EF4-FFF2-40B4-BE49-F238E27FC236}">
                <a16:creationId xmlns:a16="http://schemas.microsoft.com/office/drawing/2014/main" id="{69892E2E-202F-4D1F-90B6-1A2BB1F6D1A8}"/>
              </a:ext>
            </a:extLst>
          </p:cNvPr>
          <p:cNvSpPr txBox="1"/>
          <p:nvPr/>
        </p:nvSpPr>
        <p:spPr>
          <a:xfrm>
            <a:off x="845684" y="721288"/>
            <a:ext cx="7358158" cy="461665"/>
          </a:xfrm>
          <a:prstGeom prst="rect">
            <a:avLst/>
          </a:prstGeom>
          <a:noFill/>
        </p:spPr>
        <p:txBody>
          <a:bodyPr wrap="square" rtlCol="0">
            <a:spAutoFit/>
          </a:bodyPr>
          <a:lstStyle/>
          <a:p>
            <a:r>
              <a:rPr lang="es-ES" sz="2400" spc="300" dirty="0">
                <a:solidFill>
                  <a:schemeClr val="tx1">
                    <a:lumMod val="95000"/>
                    <a:lumOff val="5000"/>
                  </a:schemeClr>
                </a:solidFill>
                <a:latin typeface="Oswald" pitchFamily="2" charset="77"/>
                <a:ea typeface="Roboto" panose="02000000000000000000" pitchFamily="2" charset="0"/>
                <a:cs typeface="Roboto" panose="02000000000000000000" pitchFamily="2" charset="0"/>
              </a:rPr>
              <a:t>4.1.1 </a:t>
            </a:r>
            <a:r>
              <a:rPr lang="es-ES" sz="2400" spc="300" dirty="0" err="1">
                <a:solidFill>
                  <a:schemeClr val="tx1">
                    <a:lumMod val="95000"/>
                    <a:lumOff val="5000"/>
                  </a:schemeClr>
                </a:solidFill>
                <a:latin typeface="Oswald" pitchFamily="2" charset="77"/>
                <a:ea typeface="Roboto" panose="02000000000000000000" pitchFamily="2" charset="0"/>
                <a:cs typeface="Roboto" panose="02000000000000000000" pitchFamily="2" charset="0"/>
              </a:rPr>
              <a:t>Anomaly</a:t>
            </a:r>
            <a:r>
              <a:rPr lang="es-ES" sz="2400" spc="300" dirty="0">
                <a:solidFill>
                  <a:schemeClr val="tx1">
                    <a:lumMod val="95000"/>
                    <a:lumOff val="5000"/>
                  </a:schemeClr>
                </a:solidFill>
                <a:latin typeface="Oswald" pitchFamily="2" charset="77"/>
                <a:ea typeface="Roboto" panose="02000000000000000000" pitchFamily="2" charset="0"/>
                <a:cs typeface="Roboto" panose="02000000000000000000" pitchFamily="2" charset="0"/>
              </a:rPr>
              <a:t> </a:t>
            </a:r>
            <a:r>
              <a:rPr lang="es-ES" sz="2400" spc="300" dirty="0" err="1">
                <a:solidFill>
                  <a:schemeClr val="tx1">
                    <a:lumMod val="95000"/>
                    <a:lumOff val="5000"/>
                  </a:schemeClr>
                </a:solidFill>
                <a:latin typeface="Oswald" pitchFamily="2" charset="77"/>
                <a:ea typeface="Roboto" panose="02000000000000000000" pitchFamily="2" charset="0"/>
                <a:cs typeface="Roboto" panose="02000000000000000000" pitchFamily="2" charset="0"/>
              </a:rPr>
              <a:t>Detection</a:t>
            </a:r>
            <a:r>
              <a:rPr lang="es-ES" sz="2400" spc="300" dirty="0">
                <a:solidFill>
                  <a:schemeClr val="tx1">
                    <a:lumMod val="95000"/>
                    <a:lumOff val="5000"/>
                  </a:schemeClr>
                </a:solidFill>
                <a:latin typeface="Oswald" pitchFamily="2" charset="77"/>
                <a:ea typeface="Roboto" panose="02000000000000000000" pitchFamily="2" charset="0"/>
                <a:cs typeface="Roboto" panose="02000000000000000000" pitchFamily="2" charset="0"/>
              </a:rPr>
              <a:t> </a:t>
            </a:r>
            <a:r>
              <a:rPr lang="es-ES" sz="2400" spc="300" dirty="0" err="1">
                <a:solidFill>
                  <a:schemeClr val="tx1">
                    <a:lumMod val="95000"/>
                    <a:lumOff val="5000"/>
                  </a:schemeClr>
                </a:solidFill>
                <a:latin typeface="Oswald" pitchFamily="2" charset="77"/>
                <a:ea typeface="Roboto" panose="02000000000000000000" pitchFamily="2" charset="0"/>
                <a:cs typeface="Roboto" panose="02000000000000000000" pitchFamily="2" charset="0"/>
              </a:rPr>
              <a:t>with</a:t>
            </a:r>
            <a:r>
              <a:rPr lang="es-ES" sz="2400" spc="300" dirty="0">
                <a:solidFill>
                  <a:schemeClr val="tx1">
                    <a:lumMod val="95000"/>
                    <a:lumOff val="5000"/>
                  </a:schemeClr>
                </a:solidFill>
                <a:latin typeface="Oswald" pitchFamily="2" charset="77"/>
                <a:ea typeface="Roboto" panose="02000000000000000000" pitchFamily="2" charset="0"/>
                <a:cs typeface="Roboto" panose="02000000000000000000" pitchFamily="2" charset="0"/>
              </a:rPr>
              <a:t> </a:t>
            </a:r>
            <a:r>
              <a:rPr lang="es-ES" sz="2400" spc="300" dirty="0" err="1">
                <a:solidFill>
                  <a:schemeClr val="tx1">
                    <a:lumMod val="95000"/>
                    <a:lumOff val="5000"/>
                  </a:schemeClr>
                </a:solidFill>
                <a:latin typeface="Oswald" pitchFamily="2" charset="77"/>
                <a:ea typeface="Roboto" panose="02000000000000000000" pitchFamily="2" charset="0"/>
                <a:cs typeface="Roboto" panose="02000000000000000000" pitchFamily="2" charset="0"/>
              </a:rPr>
              <a:t>Anogan</a:t>
            </a:r>
            <a:endParaRPr lang="es-ES" sz="2400" spc="300" dirty="0">
              <a:solidFill>
                <a:schemeClr val="tx1">
                  <a:lumMod val="95000"/>
                  <a:lumOff val="5000"/>
                </a:schemeClr>
              </a:solidFill>
              <a:latin typeface="Oswald" pitchFamily="2" charset="77"/>
              <a:ea typeface="Roboto" panose="02000000000000000000" pitchFamily="2" charset="0"/>
              <a:cs typeface="Roboto" panose="02000000000000000000" pitchFamily="2" charset="0"/>
            </a:endParaRP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43085ED2-0961-4529-8149-93B98D1E7D9D}"/>
                  </a:ext>
                </a:extLst>
              </p:cNvPr>
              <p:cNvSpPr txBox="1"/>
              <p:nvPr/>
            </p:nvSpPr>
            <p:spPr>
              <a:xfrm>
                <a:off x="120788" y="5430783"/>
                <a:ext cx="6878880" cy="1474250"/>
              </a:xfrm>
              <a:prstGeom prst="rect">
                <a:avLst/>
              </a:prstGeom>
              <a:noFill/>
            </p:spPr>
            <p:txBody>
              <a:bodyPr wrap="square" rtlCol="0">
                <a:spAutoFit/>
              </a:bodyPr>
              <a:lstStyle/>
              <a:p>
                <a:endParaRPr lang="en-US" sz="1400" dirty="0">
                  <a:solidFill>
                    <a:srgbClr val="000000"/>
                  </a:solidFill>
                  <a:latin typeface="+mj-lt"/>
                </a:endParaRPr>
              </a:p>
              <a:p>
                <a:r>
                  <a:rPr lang="en-US" sz="1600" b="1" dirty="0">
                    <a:solidFill>
                      <a:schemeClr val="accent1"/>
                    </a:solidFill>
                    <a:highlight>
                      <a:srgbClr val="000000"/>
                    </a:highlight>
                  </a:rPr>
                  <a:t>Loss functions to train </a:t>
                </a:r>
                <a:r>
                  <a:rPr lang="en-US" sz="1600" b="1" dirty="0" err="1">
                    <a:solidFill>
                      <a:schemeClr val="accent1"/>
                    </a:solidFill>
                    <a:highlight>
                      <a:srgbClr val="000000"/>
                    </a:highlight>
                  </a:rPr>
                  <a:t>AnoGan</a:t>
                </a:r>
                <a:r>
                  <a:rPr lang="en-US" sz="1600" b="1" dirty="0">
                    <a:solidFill>
                      <a:schemeClr val="accent1"/>
                    </a:solidFill>
                    <a:highlight>
                      <a:srgbClr val="000000"/>
                    </a:highlight>
                  </a:rPr>
                  <a:t>: </a:t>
                </a:r>
              </a:p>
              <a:p>
                <a:pPr marL="285750" indent="-285750">
                  <a:buFont typeface="Arial" panose="020B0604020202020204" pitchFamily="34" charset="0"/>
                  <a:buChar char="•"/>
                </a:pPr>
                <a:r>
                  <a:rPr lang="en-US" sz="1400" dirty="0">
                    <a:solidFill>
                      <a:srgbClr val="000000"/>
                    </a:solidFill>
                    <a:latin typeface="+mj-lt"/>
                  </a:rPr>
                  <a:t>Residual Loss: </a:t>
                </a:r>
                <a14:m>
                  <m:oMath xmlns:m="http://schemas.openxmlformats.org/officeDocument/2006/math">
                    <m:sSub>
                      <m:sSubPr>
                        <m:ctrlPr>
                          <a:rPr lang="en-US" sz="1400" i="1" smtClean="0">
                            <a:solidFill>
                              <a:srgbClr val="000000"/>
                            </a:solidFill>
                            <a:latin typeface="Cambria Math" panose="02040503050406030204" pitchFamily="18" charset="0"/>
                          </a:rPr>
                        </m:ctrlPr>
                      </m:sSubPr>
                      <m:e>
                        <m:r>
                          <a:rPr lang="en-US" sz="1400" b="0" i="1" smtClean="0">
                            <a:solidFill>
                              <a:srgbClr val="000000"/>
                            </a:solidFill>
                            <a:latin typeface="Cambria Math" panose="02040503050406030204" pitchFamily="18" charset="0"/>
                          </a:rPr>
                          <m:t>𝐿</m:t>
                        </m:r>
                      </m:e>
                      <m:sub>
                        <m:r>
                          <a:rPr lang="en-US" sz="1400" b="0" i="1" smtClean="0">
                            <a:solidFill>
                              <a:srgbClr val="000000"/>
                            </a:solidFill>
                            <a:latin typeface="Cambria Math" panose="02040503050406030204" pitchFamily="18" charset="0"/>
                          </a:rPr>
                          <m:t>𝑅</m:t>
                        </m:r>
                      </m:sub>
                    </m:sSub>
                    <m:d>
                      <m:dPr>
                        <m:ctrlPr>
                          <a:rPr lang="en-US" sz="1400" b="0" i="1" smtClean="0">
                            <a:solidFill>
                              <a:srgbClr val="000000"/>
                            </a:solidFill>
                            <a:latin typeface="Cambria Math" panose="02040503050406030204" pitchFamily="18" charset="0"/>
                          </a:rPr>
                        </m:ctrlPr>
                      </m:dPr>
                      <m:e>
                        <m:sSub>
                          <m:sSubPr>
                            <m:ctrlPr>
                              <a:rPr lang="en-US" sz="1400" b="0" i="1" smtClean="0">
                                <a:solidFill>
                                  <a:srgbClr val="000000"/>
                                </a:solidFill>
                                <a:latin typeface="Cambria Math" panose="02040503050406030204" pitchFamily="18" charset="0"/>
                              </a:rPr>
                            </m:ctrlPr>
                          </m:sSubPr>
                          <m:e>
                            <m:r>
                              <a:rPr lang="en-US" sz="1400" b="0" i="1" smtClean="0">
                                <a:solidFill>
                                  <a:srgbClr val="000000"/>
                                </a:solidFill>
                                <a:latin typeface="Cambria Math" panose="02040503050406030204" pitchFamily="18" charset="0"/>
                              </a:rPr>
                              <m:t>𝑧</m:t>
                            </m:r>
                          </m:e>
                          <m:sub>
                            <m:r>
                              <a:rPr lang="en-US" sz="1400" b="0" i="1" smtClean="0">
                                <a:solidFill>
                                  <a:srgbClr val="000000"/>
                                </a:solidFill>
                                <a:latin typeface="Cambria Math" panose="02040503050406030204" pitchFamily="18" charset="0"/>
                              </a:rPr>
                              <m:t>𝑖</m:t>
                            </m:r>
                          </m:sub>
                        </m:sSub>
                      </m:e>
                    </m:d>
                    <m:r>
                      <a:rPr lang="en-US" sz="1400" b="0" i="1" smtClean="0">
                        <a:solidFill>
                          <a:srgbClr val="000000"/>
                        </a:solidFill>
                        <a:latin typeface="Cambria Math" panose="02040503050406030204" pitchFamily="18" charset="0"/>
                      </a:rPr>
                      <m:t>=</m:t>
                    </m:r>
                    <m:nary>
                      <m:naryPr>
                        <m:chr m:val="∑"/>
                        <m:subHide m:val="on"/>
                        <m:supHide m:val="on"/>
                        <m:ctrlPr>
                          <a:rPr lang="en-US" sz="1400" b="0" i="1" smtClean="0">
                            <a:solidFill>
                              <a:srgbClr val="000000"/>
                            </a:solidFill>
                            <a:latin typeface="Cambria Math" panose="02040503050406030204" pitchFamily="18" charset="0"/>
                          </a:rPr>
                        </m:ctrlPr>
                      </m:naryPr>
                      <m:sub/>
                      <m:sup/>
                      <m:e>
                        <m:r>
                          <a:rPr lang="en-US" sz="1400" b="0" i="1" smtClean="0">
                            <a:solidFill>
                              <a:srgbClr val="000000"/>
                            </a:solidFill>
                            <a:latin typeface="Cambria Math" panose="02040503050406030204" pitchFamily="18" charset="0"/>
                          </a:rPr>
                          <m:t>|</m:t>
                        </m:r>
                        <m:r>
                          <a:rPr lang="en-US" sz="1400" b="0" i="1" smtClean="0">
                            <a:solidFill>
                              <a:srgbClr val="000000"/>
                            </a:solidFill>
                            <a:latin typeface="Cambria Math" panose="02040503050406030204" pitchFamily="18" charset="0"/>
                          </a:rPr>
                          <m:t>𝑥</m:t>
                        </m:r>
                        <m:r>
                          <a:rPr lang="en-US" sz="1400" b="0" i="1" smtClean="0">
                            <a:solidFill>
                              <a:srgbClr val="000000"/>
                            </a:solidFill>
                            <a:latin typeface="Cambria Math" panose="02040503050406030204" pitchFamily="18" charset="0"/>
                          </a:rPr>
                          <m:t>−</m:t>
                        </m:r>
                        <m:r>
                          <a:rPr lang="en-US" sz="1400" b="0" i="1" smtClean="0">
                            <a:solidFill>
                              <a:srgbClr val="000000"/>
                            </a:solidFill>
                            <a:latin typeface="Cambria Math" panose="02040503050406030204" pitchFamily="18" charset="0"/>
                          </a:rPr>
                          <m:t>𝐺</m:t>
                        </m:r>
                        <m:d>
                          <m:dPr>
                            <m:ctrlPr>
                              <a:rPr lang="en-US" sz="1400" b="0" i="1" smtClean="0">
                                <a:solidFill>
                                  <a:srgbClr val="000000"/>
                                </a:solidFill>
                                <a:latin typeface="Cambria Math" panose="02040503050406030204" pitchFamily="18" charset="0"/>
                              </a:rPr>
                            </m:ctrlPr>
                          </m:dPr>
                          <m:e>
                            <m:sSub>
                              <m:sSubPr>
                                <m:ctrlPr>
                                  <a:rPr lang="en-US" sz="1400" b="0" i="1" smtClean="0">
                                    <a:solidFill>
                                      <a:srgbClr val="000000"/>
                                    </a:solidFill>
                                    <a:latin typeface="Cambria Math" panose="02040503050406030204" pitchFamily="18" charset="0"/>
                                  </a:rPr>
                                </m:ctrlPr>
                              </m:sSubPr>
                              <m:e>
                                <m:r>
                                  <a:rPr lang="en-US" sz="1400" b="0" i="1" smtClean="0">
                                    <a:solidFill>
                                      <a:srgbClr val="000000"/>
                                    </a:solidFill>
                                    <a:latin typeface="Cambria Math" panose="02040503050406030204" pitchFamily="18" charset="0"/>
                                  </a:rPr>
                                  <m:t>𝑧</m:t>
                                </m:r>
                              </m:e>
                              <m:sub>
                                <m:r>
                                  <a:rPr lang="en-US" sz="1400" b="0" i="1" smtClean="0">
                                    <a:solidFill>
                                      <a:srgbClr val="000000"/>
                                    </a:solidFill>
                                    <a:latin typeface="Cambria Math" panose="02040503050406030204" pitchFamily="18" charset="0"/>
                                  </a:rPr>
                                  <m:t>𝑖</m:t>
                                </m:r>
                              </m:sub>
                            </m:sSub>
                          </m:e>
                        </m:d>
                        <m:r>
                          <a:rPr lang="en-US" sz="1400" b="0" i="1" smtClean="0">
                            <a:solidFill>
                              <a:srgbClr val="000000"/>
                            </a:solidFill>
                            <a:latin typeface="Cambria Math" panose="02040503050406030204" pitchFamily="18" charset="0"/>
                          </a:rPr>
                          <m:t>|</m:t>
                        </m:r>
                      </m:e>
                    </m:nary>
                  </m:oMath>
                </a14:m>
                <a:endParaRPr lang="en-US" sz="1400" dirty="0">
                  <a:solidFill>
                    <a:srgbClr val="000000"/>
                  </a:solidFill>
                  <a:latin typeface="+mj-lt"/>
                </a:endParaRPr>
              </a:p>
              <a:p>
                <a:pPr marL="285750" indent="-285750">
                  <a:buFont typeface="Arial" panose="020B0604020202020204" pitchFamily="34" charset="0"/>
                  <a:buChar char="•"/>
                </a:pPr>
                <a:r>
                  <a:rPr lang="en-US" sz="1400" dirty="0">
                    <a:solidFill>
                      <a:srgbClr val="000000"/>
                    </a:solidFill>
                    <a:latin typeface="+mj-lt"/>
                  </a:rPr>
                  <a:t>Discrimination loss: </a:t>
                </a:r>
                <a14:m>
                  <m:oMath xmlns:m="http://schemas.openxmlformats.org/officeDocument/2006/math">
                    <m:sSub>
                      <m:sSubPr>
                        <m:ctrlPr>
                          <a:rPr lang="en-US" sz="1400" i="1" smtClean="0">
                            <a:solidFill>
                              <a:srgbClr val="000000"/>
                            </a:solidFill>
                            <a:latin typeface="Cambria Math" panose="02040503050406030204" pitchFamily="18" charset="0"/>
                          </a:rPr>
                        </m:ctrlPr>
                      </m:sSubPr>
                      <m:e>
                        <m:r>
                          <a:rPr lang="en-US" sz="1400" b="0" i="1" smtClean="0">
                            <a:solidFill>
                              <a:srgbClr val="000000"/>
                            </a:solidFill>
                            <a:latin typeface="Cambria Math" panose="02040503050406030204" pitchFamily="18" charset="0"/>
                          </a:rPr>
                          <m:t>𝐿</m:t>
                        </m:r>
                      </m:e>
                      <m:sub>
                        <m:r>
                          <a:rPr lang="en-US" sz="1400" b="0" i="1" smtClean="0">
                            <a:solidFill>
                              <a:srgbClr val="000000"/>
                            </a:solidFill>
                            <a:latin typeface="Cambria Math" panose="02040503050406030204" pitchFamily="18" charset="0"/>
                          </a:rPr>
                          <m:t>𝐷</m:t>
                        </m:r>
                      </m:sub>
                    </m:sSub>
                    <m:d>
                      <m:dPr>
                        <m:ctrlPr>
                          <a:rPr lang="en-US" sz="1400" b="0" i="1" smtClean="0">
                            <a:solidFill>
                              <a:srgbClr val="000000"/>
                            </a:solidFill>
                            <a:latin typeface="Cambria Math" panose="02040503050406030204" pitchFamily="18" charset="0"/>
                          </a:rPr>
                        </m:ctrlPr>
                      </m:dPr>
                      <m:e>
                        <m:sSub>
                          <m:sSubPr>
                            <m:ctrlPr>
                              <a:rPr lang="en-US" sz="1400" b="0" i="1" smtClean="0">
                                <a:solidFill>
                                  <a:srgbClr val="000000"/>
                                </a:solidFill>
                                <a:latin typeface="Cambria Math" panose="02040503050406030204" pitchFamily="18" charset="0"/>
                              </a:rPr>
                            </m:ctrlPr>
                          </m:sSubPr>
                          <m:e>
                            <m:r>
                              <a:rPr lang="en-US" sz="1400" b="0" i="1" smtClean="0">
                                <a:solidFill>
                                  <a:srgbClr val="000000"/>
                                </a:solidFill>
                                <a:latin typeface="Cambria Math" panose="02040503050406030204" pitchFamily="18" charset="0"/>
                              </a:rPr>
                              <m:t>𝑧</m:t>
                            </m:r>
                          </m:e>
                          <m:sub>
                            <m:r>
                              <a:rPr lang="en-US" sz="1400" b="0" i="1" smtClean="0">
                                <a:solidFill>
                                  <a:srgbClr val="000000"/>
                                </a:solidFill>
                                <a:latin typeface="Cambria Math" panose="02040503050406030204" pitchFamily="18" charset="0"/>
                              </a:rPr>
                              <m:t>𝑖</m:t>
                            </m:r>
                          </m:sub>
                        </m:sSub>
                      </m:e>
                    </m:d>
                    <m:r>
                      <a:rPr lang="en-US" sz="1400" b="0" i="1" smtClean="0">
                        <a:solidFill>
                          <a:srgbClr val="000000"/>
                        </a:solidFill>
                        <a:latin typeface="Cambria Math" panose="02040503050406030204" pitchFamily="18" charset="0"/>
                      </a:rPr>
                      <m:t>=</m:t>
                    </m:r>
                    <m:nary>
                      <m:naryPr>
                        <m:chr m:val="∑"/>
                        <m:subHide m:val="on"/>
                        <m:supHide m:val="on"/>
                        <m:ctrlPr>
                          <a:rPr lang="en-US" sz="1400" b="0" i="1" smtClean="0">
                            <a:solidFill>
                              <a:srgbClr val="000000"/>
                            </a:solidFill>
                            <a:latin typeface="Cambria Math" panose="02040503050406030204" pitchFamily="18" charset="0"/>
                          </a:rPr>
                        </m:ctrlPr>
                      </m:naryPr>
                      <m:sub/>
                      <m:sup/>
                      <m:e>
                        <m:r>
                          <a:rPr lang="en-US" sz="1400" b="0" i="1" smtClean="0">
                            <a:solidFill>
                              <a:srgbClr val="000000"/>
                            </a:solidFill>
                            <a:latin typeface="Cambria Math" panose="02040503050406030204" pitchFamily="18" charset="0"/>
                          </a:rPr>
                          <m:t>|</m:t>
                        </m:r>
                        <m:r>
                          <a:rPr lang="en-US" sz="1400" b="0" i="1" smtClean="0">
                            <a:solidFill>
                              <a:srgbClr val="000000"/>
                            </a:solidFill>
                            <a:latin typeface="Cambria Math" panose="02040503050406030204" pitchFamily="18" charset="0"/>
                          </a:rPr>
                          <m:t>𝑓</m:t>
                        </m:r>
                        <m:d>
                          <m:dPr>
                            <m:ctrlPr>
                              <a:rPr lang="en-US" sz="1400" b="0" i="1" smtClean="0">
                                <a:solidFill>
                                  <a:srgbClr val="000000"/>
                                </a:solidFill>
                                <a:latin typeface="Cambria Math" panose="02040503050406030204" pitchFamily="18" charset="0"/>
                              </a:rPr>
                            </m:ctrlPr>
                          </m:dPr>
                          <m:e>
                            <m:r>
                              <a:rPr lang="en-US" sz="1400" b="0" i="1" smtClean="0">
                                <a:solidFill>
                                  <a:srgbClr val="000000"/>
                                </a:solidFill>
                                <a:latin typeface="Cambria Math" panose="02040503050406030204" pitchFamily="18" charset="0"/>
                              </a:rPr>
                              <m:t>𝑥</m:t>
                            </m:r>
                          </m:e>
                        </m:d>
                        <m:r>
                          <a:rPr lang="en-US" sz="1400" b="0" i="1" smtClean="0">
                            <a:solidFill>
                              <a:srgbClr val="000000"/>
                            </a:solidFill>
                            <a:latin typeface="Cambria Math" panose="02040503050406030204" pitchFamily="18" charset="0"/>
                          </a:rPr>
                          <m:t>−</m:t>
                        </m:r>
                        <m:r>
                          <a:rPr lang="en-US" sz="1400" b="0" i="1" smtClean="0">
                            <a:solidFill>
                              <a:srgbClr val="000000"/>
                            </a:solidFill>
                            <a:latin typeface="Cambria Math" panose="02040503050406030204" pitchFamily="18" charset="0"/>
                          </a:rPr>
                          <m:t>𝑓</m:t>
                        </m:r>
                        <m:d>
                          <m:dPr>
                            <m:ctrlPr>
                              <a:rPr lang="en-US" sz="1400" b="0" i="1" smtClean="0">
                                <a:solidFill>
                                  <a:srgbClr val="000000"/>
                                </a:solidFill>
                                <a:latin typeface="Cambria Math" panose="02040503050406030204" pitchFamily="18" charset="0"/>
                              </a:rPr>
                            </m:ctrlPr>
                          </m:dPr>
                          <m:e>
                            <m:r>
                              <a:rPr lang="en-US" sz="1400" b="0" i="1" smtClean="0">
                                <a:solidFill>
                                  <a:srgbClr val="000000"/>
                                </a:solidFill>
                                <a:latin typeface="Cambria Math" panose="02040503050406030204" pitchFamily="18" charset="0"/>
                              </a:rPr>
                              <m:t>𝐺</m:t>
                            </m:r>
                            <m:d>
                              <m:dPr>
                                <m:ctrlPr>
                                  <a:rPr lang="en-US" sz="1400" b="0" i="1" smtClean="0">
                                    <a:solidFill>
                                      <a:srgbClr val="000000"/>
                                    </a:solidFill>
                                    <a:latin typeface="Cambria Math" panose="02040503050406030204" pitchFamily="18" charset="0"/>
                                  </a:rPr>
                                </m:ctrlPr>
                              </m:dPr>
                              <m:e>
                                <m:sSub>
                                  <m:sSubPr>
                                    <m:ctrlPr>
                                      <a:rPr lang="en-US" sz="1400" b="0" i="1" smtClean="0">
                                        <a:solidFill>
                                          <a:srgbClr val="000000"/>
                                        </a:solidFill>
                                        <a:latin typeface="Cambria Math" panose="02040503050406030204" pitchFamily="18" charset="0"/>
                                      </a:rPr>
                                    </m:ctrlPr>
                                  </m:sSubPr>
                                  <m:e>
                                    <m:r>
                                      <a:rPr lang="en-US" sz="1400" b="0" i="1" smtClean="0">
                                        <a:solidFill>
                                          <a:srgbClr val="000000"/>
                                        </a:solidFill>
                                        <a:latin typeface="Cambria Math" panose="02040503050406030204" pitchFamily="18" charset="0"/>
                                      </a:rPr>
                                      <m:t>𝑧</m:t>
                                    </m:r>
                                  </m:e>
                                  <m:sub>
                                    <m:r>
                                      <a:rPr lang="en-US" sz="1400" b="0" i="1" smtClean="0">
                                        <a:solidFill>
                                          <a:srgbClr val="000000"/>
                                        </a:solidFill>
                                        <a:latin typeface="Cambria Math" panose="02040503050406030204" pitchFamily="18" charset="0"/>
                                      </a:rPr>
                                      <m:t>𝑖</m:t>
                                    </m:r>
                                  </m:sub>
                                </m:sSub>
                              </m:e>
                            </m:d>
                          </m:e>
                        </m:d>
                        <m:r>
                          <a:rPr lang="en-US" sz="1400" b="0" i="1" smtClean="0">
                            <a:solidFill>
                              <a:srgbClr val="000000"/>
                            </a:solidFill>
                            <a:latin typeface="Cambria Math" panose="02040503050406030204" pitchFamily="18" charset="0"/>
                          </a:rPr>
                          <m:t>|</m:t>
                        </m:r>
                      </m:e>
                    </m:nary>
                  </m:oMath>
                </a14:m>
                <a:endParaRPr lang="en-US" sz="1400" b="0" dirty="0">
                  <a:solidFill>
                    <a:srgbClr val="000000"/>
                  </a:solidFill>
                  <a:latin typeface="+mj-lt"/>
                </a:endParaRPr>
              </a:p>
              <a:p>
                <a:pPr marL="285750" indent="-285750">
                  <a:buFont typeface="Arial" panose="020B0604020202020204" pitchFamily="34" charset="0"/>
                  <a:buChar char="•"/>
                </a:pPr>
                <a:r>
                  <a:rPr lang="en-US" sz="1400" dirty="0">
                    <a:solidFill>
                      <a:srgbClr val="000000"/>
                    </a:solidFill>
                    <a:latin typeface="+mj-lt"/>
                  </a:rPr>
                  <a:t>Total Loss:</a:t>
                </a:r>
                <a14:m>
                  <m:oMath xmlns:m="http://schemas.openxmlformats.org/officeDocument/2006/math">
                    <m:r>
                      <a:rPr lang="en-US" sz="1400" b="0" i="1" smtClean="0">
                        <a:solidFill>
                          <a:srgbClr val="000000"/>
                        </a:solidFill>
                        <a:latin typeface="Cambria Math" panose="02040503050406030204" pitchFamily="18" charset="0"/>
                      </a:rPr>
                      <m:t>𝐿</m:t>
                    </m:r>
                    <m:d>
                      <m:dPr>
                        <m:ctrlPr>
                          <a:rPr lang="en-US" sz="1400" b="0" i="1" smtClean="0">
                            <a:solidFill>
                              <a:srgbClr val="000000"/>
                            </a:solidFill>
                            <a:latin typeface="Cambria Math" panose="02040503050406030204" pitchFamily="18" charset="0"/>
                          </a:rPr>
                        </m:ctrlPr>
                      </m:dPr>
                      <m:e>
                        <m:sSub>
                          <m:sSubPr>
                            <m:ctrlPr>
                              <a:rPr lang="en-US" sz="1400" b="0" i="1" smtClean="0">
                                <a:solidFill>
                                  <a:srgbClr val="000000"/>
                                </a:solidFill>
                                <a:latin typeface="Cambria Math" panose="02040503050406030204" pitchFamily="18" charset="0"/>
                              </a:rPr>
                            </m:ctrlPr>
                          </m:sSubPr>
                          <m:e>
                            <m:r>
                              <a:rPr lang="en-US" sz="1400" b="0" i="1" smtClean="0">
                                <a:solidFill>
                                  <a:srgbClr val="000000"/>
                                </a:solidFill>
                                <a:latin typeface="Cambria Math" panose="02040503050406030204" pitchFamily="18" charset="0"/>
                              </a:rPr>
                              <m:t>𝑧</m:t>
                            </m:r>
                          </m:e>
                          <m:sub>
                            <m:r>
                              <a:rPr lang="en-US" sz="1400" b="0" i="1" smtClean="0">
                                <a:solidFill>
                                  <a:srgbClr val="000000"/>
                                </a:solidFill>
                                <a:latin typeface="Cambria Math" panose="02040503050406030204" pitchFamily="18" charset="0"/>
                              </a:rPr>
                              <m:t>𝑖</m:t>
                            </m:r>
                          </m:sub>
                        </m:sSub>
                      </m:e>
                    </m:d>
                    <m:r>
                      <a:rPr lang="en-US" sz="1400" b="0" i="1" smtClean="0">
                        <a:solidFill>
                          <a:srgbClr val="000000"/>
                        </a:solidFill>
                        <a:latin typeface="Cambria Math" panose="02040503050406030204" pitchFamily="18" charset="0"/>
                      </a:rPr>
                      <m:t>=</m:t>
                    </m:r>
                    <m:sSub>
                      <m:sSubPr>
                        <m:ctrlPr>
                          <a:rPr lang="en-US" sz="1400" b="0" i="1" smtClean="0">
                            <a:solidFill>
                              <a:srgbClr val="000000"/>
                            </a:solidFill>
                            <a:latin typeface="Cambria Math" panose="02040503050406030204" pitchFamily="18" charset="0"/>
                          </a:rPr>
                        </m:ctrlPr>
                      </m:sSubPr>
                      <m:e>
                        <m:r>
                          <a:rPr lang="en-US" sz="1400" b="0" i="1" smtClean="0">
                            <a:solidFill>
                              <a:srgbClr val="000000"/>
                            </a:solidFill>
                            <a:latin typeface="Cambria Math" panose="02040503050406030204" pitchFamily="18" charset="0"/>
                          </a:rPr>
                          <m:t>𝐿</m:t>
                        </m:r>
                      </m:e>
                      <m:sub>
                        <m:r>
                          <a:rPr lang="en-US" sz="1400" b="0" i="1" smtClean="0">
                            <a:solidFill>
                              <a:srgbClr val="000000"/>
                            </a:solidFill>
                            <a:latin typeface="Cambria Math" panose="02040503050406030204" pitchFamily="18" charset="0"/>
                          </a:rPr>
                          <m:t>𝑅</m:t>
                        </m:r>
                      </m:sub>
                    </m:sSub>
                    <m:d>
                      <m:dPr>
                        <m:ctrlPr>
                          <a:rPr lang="en-US" sz="1400" b="0" i="1" smtClean="0">
                            <a:solidFill>
                              <a:srgbClr val="000000"/>
                            </a:solidFill>
                            <a:latin typeface="Cambria Math" panose="02040503050406030204" pitchFamily="18" charset="0"/>
                          </a:rPr>
                        </m:ctrlPr>
                      </m:dPr>
                      <m:e>
                        <m:sSub>
                          <m:sSubPr>
                            <m:ctrlPr>
                              <a:rPr lang="en-US" sz="1400" b="0" i="1" smtClean="0">
                                <a:solidFill>
                                  <a:srgbClr val="000000"/>
                                </a:solidFill>
                                <a:latin typeface="Cambria Math" panose="02040503050406030204" pitchFamily="18" charset="0"/>
                              </a:rPr>
                            </m:ctrlPr>
                          </m:sSubPr>
                          <m:e>
                            <m:r>
                              <a:rPr lang="en-US" sz="1400" b="0" i="1" smtClean="0">
                                <a:solidFill>
                                  <a:srgbClr val="000000"/>
                                </a:solidFill>
                                <a:latin typeface="Cambria Math" panose="02040503050406030204" pitchFamily="18" charset="0"/>
                              </a:rPr>
                              <m:t>𝑧</m:t>
                            </m:r>
                          </m:e>
                          <m:sub>
                            <m:r>
                              <a:rPr lang="en-US" sz="1400" b="0" i="1" smtClean="0">
                                <a:solidFill>
                                  <a:srgbClr val="000000"/>
                                </a:solidFill>
                                <a:latin typeface="Cambria Math" panose="02040503050406030204" pitchFamily="18" charset="0"/>
                              </a:rPr>
                              <m:t>𝑖</m:t>
                            </m:r>
                          </m:sub>
                        </m:sSub>
                      </m:e>
                    </m:d>
                    <m:r>
                      <a:rPr lang="en-US" sz="1400" b="0" i="1" smtClean="0">
                        <a:solidFill>
                          <a:srgbClr val="000000"/>
                        </a:solidFill>
                        <a:latin typeface="Cambria Math" panose="02040503050406030204" pitchFamily="18" charset="0"/>
                      </a:rPr>
                      <m:t>+</m:t>
                    </m:r>
                    <m:sSub>
                      <m:sSubPr>
                        <m:ctrlPr>
                          <a:rPr lang="en-US" sz="1400" b="0" i="1" smtClean="0">
                            <a:solidFill>
                              <a:srgbClr val="000000"/>
                            </a:solidFill>
                            <a:latin typeface="Cambria Math" panose="02040503050406030204" pitchFamily="18" charset="0"/>
                          </a:rPr>
                        </m:ctrlPr>
                      </m:sSubPr>
                      <m:e>
                        <m:r>
                          <a:rPr lang="en-US" sz="1400" b="0" i="1" smtClean="0">
                            <a:solidFill>
                              <a:srgbClr val="000000"/>
                            </a:solidFill>
                            <a:latin typeface="Cambria Math" panose="02040503050406030204" pitchFamily="18" charset="0"/>
                          </a:rPr>
                          <m:t>𝐿</m:t>
                        </m:r>
                      </m:e>
                      <m:sub>
                        <m:r>
                          <a:rPr lang="en-US" sz="1400" b="0" i="1" smtClean="0">
                            <a:solidFill>
                              <a:srgbClr val="000000"/>
                            </a:solidFill>
                            <a:latin typeface="Cambria Math" panose="02040503050406030204" pitchFamily="18" charset="0"/>
                          </a:rPr>
                          <m:t>𝐷</m:t>
                        </m:r>
                        <m:sSup>
                          <m:sSupPr>
                            <m:ctrlPr>
                              <a:rPr lang="en-US"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𝑥</m:t>
                            </m:r>
                          </m:e>
                          <m:sup>
                            <m:r>
                              <a:rPr lang="en-US" sz="1400" i="1">
                                <a:solidFill>
                                  <a:srgbClr val="000000"/>
                                </a:solidFill>
                                <a:latin typeface="Cambria Math" panose="02040503050406030204" pitchFamily="18" charset="0"/>
                              </a:rPr>
                              <m:t>′</m:t>
                            </m:r>
                          </m:sup>
                        </m:sSup>
                      </m:sub>
                    </m:sSub>
                    <m:r>
                      <a:rPr lang="en-US" sz="1400" b="0" i="1" smtClean="0">
                        <a:solidFill>
                          <a:srgbClr val="000000"/>
                        </a:solidFill>
                        <a:latin typeface="Cambria Math" panose="02040503050406030204" pitchFamily="18" charset="0"/>
                      </a:rPr>
                      <m:t>(</m:t>
                    </m:r>
                    <m:sSub>
                      <m:sSubPr>
                        <m:ctrlPr>
                          <a:rPr lang="en-US" sz="1400" b="0" i="1" smtClean="0">
                            <a:solidFill>
                              <a:srgbClr val="000000"/>
                            </a:solidFill>
                            <a:latin typeface="Cambria Math" panose="02040503050406030204" pitchFamily="18" charset="0"/>
                          </a:rPr>
                        </m:ctrlPr>
                      </m:sSubPr>
                      <m:e>
                        <m:r>
                          <a:rPr lang="en-US" sz="1400" b="0" i="1" smtClean="0">
                            <a:solidFill>
                              <a:srgbClr val="000000"/>
                            </a:solidFill>
                            <a:latin typeface="Cambria Math" panose="02040503050406030204" pitchFamily="18" charset="0"/>
                          </a:rPr>
                          <m:t>𝑧</m:t>
                        </m:r>
                      </m:e>
                      <m:sub>
                        <m:r>
                          <a:rPr lang="en-US" sz="1400" b="0" i="1" smtClean="0">
                            <a:solidFill>
                              <a:srgbClr val="000000"/>
                            </a:solidFill>
                            <a:latin typeface="Cambria Math" panose="02040503050406030204" pitchFamily="18" charset="0"/>
                          </a:rPr>
                          <m:t>𝑖</m:t>
                        </m:r>
                      </m:sub>
                    </m:sSub>
                    <m:r>
                      <a:rPr lang="en-US" sz="1400" b="0" i="1" smtClean="0">
                        <a:solidFill>
                          <a:srgbClr val="000000"/>
                        </a:solidFill>
                        <a:latin typeface="Cambria Math" panose="02040503050406030204" pitchFamily="18" charset="0"/>
                      </a:rPr>
                      <m:t>)</m:t>
                    </m:r>
                  </m:oMath>
                </a14:m>
                <a:endParaRPr lang="en-US" sz="1400" dirty="0">
                  <a:solidFill>
                    <a:srgbClr val="000000"/>
                  </a:solidFill>
                  <a:latin typeface="+mj-lt"/>
                </a:endParaRPr>
              </a:p>
              <a:p>
                <a:pPr marL="285750" indent="-285750">
                  <a:buFont typeface="Arial" panose="020B0604020202020204" pitchFamily="34" charset="0"/>
                  <a:buChar char="•"/>
                </a:pPr>
                <a:endParaRPr lang="en-US" sz="1600" dirty="0">
                  <a:solidFill>
                    <a:srgbClr val="000000"/>
                  </a:solidFill>
                </a:endParaRPr>
              </a:p>
            </p:txBody>
          </p:sp>
        </mc:Choice>
        <mc:Fallback xmlns="">
          <p:sp>
            <p:nvSpPr>
              <p:cNvPr id="5" name="TextBox 4">
                <a:extLst>
                  <a:ext uri="{FF2B5EF4-FFF2-40B4-BE49-F238E27FC236}">
                    <a16:creationId xmlns:a16="http://schemas.microsoft.com/office/drawing/2014/main" id="{43085ED2-0961-4529-8149-93B98D1E7D9D}"/>
                  </a:ext>
                </a:extLst>
              </p:cNvPr>
              <p:cNvSpPr txBox="1">
                <a:spLocks noRot="1" noChangeAspect="1" noMove="1" noResize="1" noEditPoints="1" noAdjustHandles="1" noChangeArrowheads="1" noChangeShapeType="1" noTextEdit="1"/>
              </p:cNvSpPr>
              <p:nvPr/>
            </p:nvSpPr>
            <p:spPr>
              <a:xfrm>
                <a:off x="120788" y="5430783"/>
                <a:ext cx="6878880" cy="1474250"/>
              </a:xfrm>
              <a:prstGeom prst="rect">
                <a:avLst/>
              </a:prstGeom>
              <a:blipFill>
                <a:blip r:embed="rId4"/>
                <a:stretch>
                  <a:fillRect l="-532" b="-826"/>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CD8E4FE3-70A5-4D92-B2B3-87CFC709BAF2}"/>
              </a:ext>
            </a:extLst>
          </p:cNvPr>
          <p:cNvPicPr>
            <a:picLocks noChangeAspect="1"/>
          </p:cNvPicPr>
          <p:nvPr/>
        </p:nvPicPr>
        <p:blipFill>
          <a:blip r:embed="rId5"/>
          <a:stretch>
            <a:fillRect/>
          </a:stretch>
        </p:blipFill>
        <p:spPr>
          <a:xfrm>
            <a:off x="7733192" y="1182953"/>
            <a:ext cx="3932336" cy="3664374"/>
          </a:xfrm>
          <a:prstGeom prst="rect">
            <a:avLst/>
          </a:prstGeom>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4697B6C5-FFAF-4224-AC35-189307ABD309}"/>
                  </a:ext>
                </a:extLst>
              </p:cNvPr>
              <p:cNvSpPr txBox="1"/>
              <p:nvPr/>
            </p:nvSpPr>
            <p:spPr>
              <a:xfrm>
                <a:off x="6352016" y="5296406"/>
                <a:ext cx="5193894" cy="1324402"/>
              </a:xfrm>
              <a:prstGeom prst="rect">
                <a:avLst/>
              </a:prstGeom>
              <a:noFill/>
            </p:spPr>
            <p:txBody>
              <a:bodyPr wrap="square" rtlCol="0">
                <a:spAutoFit/>
              </a:bodyPr>
              <a:lstStyle/>
              <a:p>
                <a:endParaRPr lang="en-US" sz="1400" dirty="0">
                  <a:solidFill>
                    <a:srgbClr val="000000"/>
                  </a:solidFill>
                  <a:latin typeface="+mj-lt"/>
                </a:endParaRPr>
              </a:p>
              <a:p>
                <a:r>
                  <a:rPr lang="en-US" sz="1600" b="1" dirty="0">
                    <a:solidFill>
                      <a:schemeClr val="accent1"/>
                    </a:solidFill>
                    <a:highlight>
                      <a:srgbClr val="000000"/>
                    </a:highlight>
                  </a:rPr>
                  <a:t>A(x) is defined as below:</a:t>
                </a:r>
              </a:p>
              <a:p>
                <a:pPr marL="285750" indent="-285750">
                  <a:buFont typeface="Arial" panose="020B0604020202020204" pitchFamily="34" charset="0"/>
                  <a:buChar char="•"/>
                </a:pPr>
                <a14:m>
                  <m:oMath xmlns:m="http://schemas.openxmlformats.org/officeDocument/2006/math">
                    <m:r>
                      <a:rPr lang="en-US" sz="1600" b="0" i="1" smtClean="0">
                        <a:solidFill>
                          <a:srgbClr val="000000"/>
                        </a:solidFill>
                        <a:latin typeface="Cambria Math" panose="02040503050406030204" pitchFamily="18" charset="0"/>
                      </a:rPr>
                      <m:t>𝐴</m:t>
                    </m:r>
                    <m:d>
                      <m:dPr>
                        <m:ctrlPr>
                          <a:rPr lang="en-US" sz="1600" b="0" i="1" smtClean="0">
                            <a:solidFill>
                              <a:srgbClr val="000000"/>
                            </a:solidFill>
                            <a:latin typeface="Cambria Math" panose="02040503050406030204" pitchFamily="18" charset="0"/>
                          </a:rPr>
                        </m:ctrlPr>
                      </m:dPr>
                      <m:e>
                        <m:r>
                          <a:rPr lang="en-US" sz="1600" b="0" i="1" smtClean="0">
                            <a:solidFill>
                              <a:srgbClr val="000000"/>
                            </a:solidFill>
                            <a:latin typeface="Cambria Math" panose="02040503050406030204" pitchFamily="18" charset="0"/>
                          </a:rPr>
                          <m:t>𝑥</m:t>
                        </m:r>
                      </m:e>
                    </m:d>
                    <m:r>
                      <a:rPr lang="en-US" sz="1600" b="0" i="1" smtClean="0">
                        <a:solidFill>
                          <a:srgbClr val="000000"/>
                        </a:solidFill>
                        <a:latin typeface="Cambria Math" panose="02040503050406030204" pitchFamily="18" charset="0"/>
                      </a:rPr>
                      <m:t>=</m:t>
                    </m:r>
                    <m:r>
                      <a:rPr lang="en-US" sz="1600" b="0" i="1" smtClean="0">
                        <a:solidFill>
                          <a:srgbClr val="000000"/>
                        </a:solidFill>
                        <a:latin typeface="Cambria Math" panose="02040503050406030204" pitchFamily="18" charset="0"/>
                      </a:rPr>
                      <m:t>𝑅</m:t>
                    </m:r>
                    <m:d>
                      <m:dPr>
                        <m:ctrlPr>
                          <a:rPr lang="en-US" sz="1600" b="0" i="1" smtClean="0">
                            <a:solidFill>
                              <a:srgbClr val="000000"/>
                            </a:solidFill>
                            <a:latin typeface="Cambria Math" panose="02040503050406030204" pitchFamily="18" charset="0"/>
                          </a:rPr>
                        </m:ctrlPr>
                      </m:dPr>
                      <m:e>
                        <m:r>
                          <a:rPr lang="en-US" sz="1600" b="0" i="1" smtClean="0">
                            <a:solidFill>
                              <a:srgbClr val="000000"/>
                            </a:solidFill>
                            <a:latin typeface="Cambria Math" panose="02040503050406030204" pitchFamily="18" charset="0"/>
                          </a:rPr>
                          <m:t>𝑋</m:t>
                        </m:r>
                      </m:e>
                    </m:d>
                    <m:r>
                      <a:rPr lang="en-US" sz="1600" b="0" i="1" smtClean="0">
                        <a:solidFill>
                          <a:srgbClr val="000000"/>
                        </a:solidFill>
                        <a:latin typeface="Cambria Math" panose="02040503050406030204" pitchFamily="18" charset="0"/>
                      </a:rPr>
                      <m:t>+</m:t>
                    </m:r>
                    <m:r>
                      <a:rPr lang="en-US" sz="1600" b="0" i="1" smtClean="0">
                        <a:solidFill>
                          <a:srgbClr val="000000"/>
                        </a:solidFill>
                        <a:latin typeface="Cambria Math" panose="02040503050406030204" pitchFamily="18" charset="0"/>
                      </a:rPr>
                      <m:t>𝐷</m:t>
                    </m:r>
                    <m:r>
                      <a:rPr lang="en-US" sz="1600" b="0" i="1" smtClean="0">
                        <a:solidFill>
                          <a:srgbClr val="000000"/>
                        </a:solidFill>
                        <a:latin typeface="Cambria Math" panose="02040503050406030204" pitchFamily="18" charset="0"/>
                      </a:rPr>
                      <m:t>(</m:t>
                    </m:r>
                    <m:r>
                      <a:rPr lang="en-US" sz="1600" b="0" i="1" smtClean="0">
                        <a:solidFill>
                          <a:srgbClr val="000000"/>
                        </a:solidFill>
                        <a:latin typeface="Cambria Math" panose="02040503050406030204" pitchFamily="18" charset="0"/>
                      </a:rPr>
                      <m:t>𝑥</m:t>
                    </m:r>
                    <m:r>
                      <a:rPr lang="en-US" sz="1600" b="0" i="1" smtClean="0">
                        <a:solidFill>
                          <a:srgbClr val="000000"/>
                        </a:solidFill>
                        <a:latin typeface="Cambria Math" panose="02040503050406030204" pitchFamily="18" charset="0"/>
                      </a:rPr>
                      <m:t>)</m:t>
                    </m:r>
                  </m:oMath>
                </a14:m>
                <a:endParaRPr lang="en-US" sz="1600" dirty="0">
                  <a:solidFill>
                    <a:srgbClr val="000000"/>
                  </a:solidFill>
                </a:endParaRPr>
              </a:p>
              <a:p>
                <a:pPr marL="285750" indent="-285750">
                  <a:buFont typeface="Arial" panose="020B0604020202020204" pitchFamily="34" charset="0"/>
                  <a:buChar char="•"/>
                </a:pPr>
                <a:r>
                  <a:rPr lang="en-US" sz="1600" dirty="0">
                    <a:solidFill>
                      <a:srgbClr val="000000"/>
                    </a:solidFill>
                  </a:rPr>
                  <a:t>where the residual score </a:t>
                </a:r>
                <a14:m>
                  <m:oMath xmlns:m="http://schemas.openxmlformats.org/officeDocument/2006/math">
                    <m:r>
                      <a:rPr lang="en-US" sz="1600" b="0" i="1" smtClean="0">
                        <a:solidFill>
                          <a:srgbClr val="000000"/>
                        </a:solidFill>
                        <a:latin typeface="Cambria Math" panose="02040503050406030204" pitchFamily="18" charset="0"/>
                      </a:rPr>
                      <m:t>𝑅</m:t>
                    </m:r>
                    <m:r>
                      <a:rPr lang="en-US" sz="1600" b="0" i="1" smtClean="0">
                        <a:solidFill>
                          <a:srgbClr val="000000"/>
                        </a:solidFill>
                        <a:latin typeface="Cambria Math" panose="02040503050406030204" pitchFamily="18" charset="0"/>
                      </a:rPr>
                      <m:t>(</m:t>
                    </m:r>
                    <m:r>
                      <a:rPr lang="en-US" sz="1600" b="0" i="1" smtClean="0">
                        <a:solidFill>
                          <a:srgbClr val="000000"/>
                        </a:solidFill>
                        <a:latin typeface="Cambria Math" panose="02040503050406030204" pitchFamily="18" charset="0"/>
                      </a:rPr>
                      <m:t>𝑥</m:t>
                    </m:r>
                    <m:r>
                      <a:rPr lang="en-US" sz="1600" b="0" i="1" smtClean="0">
                        <a:solidFill>
                          <a:srgbClr val="000000"/>
                        </a:solidFill>
                        <a:latin typeface="Cambria Math" panose="02040503050406030204" pitchFamily="18" charset="0"/>
                      </a:rPr>
                      <m:t>)</m:t>
                    </m:r>
                  </m:oMath>
                </a14:m>
                <a:r>
                  <a:rPr lang="en-US" sz="1600" dirty="0">
                    <a:solidFill>
                      <a:srgbClr val="000000"/>
                    </a:solidFill>
                  </a:rPr>
                  <a:t> and the discrimination </a:t>
                </a:r>
              </a:p>
              <a:p>
                <a:r>
                  <a:rPr lang="en-US" sz="1600" dirty="0">
                    <a:solidFill>
                      <a:srgbClr val="000000"/>
                    </a:solidFill>
                  </a:rPr>
                  <a:t>score </a:t>
                </a:r>
                <a14:m>
                  <m:oMath xmlns:m="http://schemas.openxmlformats.org/officeDocument/2006/math">
                    <m:r>
                      <a:rPr lang="en-US" sz="1600" b="0" i="1" smtClean="0">
                        <a:solidFill>
                          <a:srgbClr val="000000"/>
                        </a:solidFill>
                        <a:latin typeface="Cambria Math" panose="02040503050406030204" pitchFamily="18" charset="0"/>
                      </a:rPr>
                      <m:t>𝐷</m:t>
                    </m:r>
                    <m:r>
                      <a:rPr lang="en-US" sz="1600" b="0" i="1" smtClean="0">
                        <a:solidFill>
                          <a:srgbClr val="000000"/>
                        </a:solidFill>
                        <a:latin typeface="Cambria Math" panose="02040503050406030204" pitchFamily="18" charset="0"/>
                      </a:rPr>
                      <m:t>(</m:t>
                    </m:r>
                    <m:r>
                      <a:rPr lang="en-US" sz="1600" b="0" i="1" smtClean="0">
                        <a:solidFill>
                          <a:srgbClr val="000000"/>
                        </a:solidFill>
                        <a:latin typeface="Cambria Math" panose="02040503050406030204" pitchFamily="18" charset="0"/>
                      </a:rPr>
                      <m:t>𝑥</m:t>
                    </m:r>
                    <m:r>
                      <a:rPr lang="en-US" sz="1600" b="0" i="1" smtClean="0">
                        <a:solidFill>
                          <a:srgbClr val="000000"/>
                        </a:solidFill>
                        <a:latin typeface="Cambria Math" panose="02040503050406030204" pitchFamily="18" charset="0"/>
                      </a:rPr>
                      <m:t>)</m:t>
                    </m:r>
                  </m:oMath>
                </a14:m>
                <a:r>
                  <a:rPr lang="en-US" sz="1600" dirty="0">
                    <a:solidFill>
                      <a:srgbClr val="000000"/>
                    </a:solidFill>
                  </a:rPr>
                  <a:t> are defined by : </a:t>
                </a:r>
                <a14:m>
                  <m:oMath xmlns:m="http://schemas.openxmlformats.org/officeDocument/2006/math">
                    <m:sSub>
                      <m:sSubPr>
                        <m:ctrlPr>
                          <a:rPr lang="en-US" sz="1600" i="1">
                            <a:solidFill>
                              <a:srgbClr val="000000"/>
                            </a:solidFill>
                            <a:latin typeface="Cambria Math" panose="02040503050406030204" pitchFamily="18" charset="0"/>
                          </a:rPr>
                        </m:ctrlPr>
                      </m:sSubPr>
                      <m:e>
                        <m:r>
                          <a:rPr lang="en-US" sz="1600" i="1">
                            <a:solidFill>
                              <a:srgbClr val="000000"/>
                            </a:solidFill>
                            <a:latin typeface="Cambria Math" panose="02040503050406030204" pitchFamily="18" charset="0"/>
                          </a:rPr>
                          <m:t>𝐿</m:t>
                        </m:r>
                      </m:e>
                      <m:sub>
                        <m:r>
                          <a:rPr lang="en-US" sz="1600" i="1">
                            <a:solidFill>
                              <a:srgbClr val="000000"/>
                            </a:solidFill>
                            <a:latin typeface="Cambria Math" panose="02040503050406030204" pitchFamily="18" charset="0"/>
                          </a:rPr>
                          <m:t>𝑅</m:t>
                        </m:r>
                      </m:sub>
                    </m:sSub>
                    <m:d>
                      <m:dPr>
                        <m:ctrlPr>
                          <a:rPr lang="en-US" sz="1600" i="1">
                            <a:solidFill>
                              <a:srgbClr val="000000"/>
                            </a:solidFill>
                            <a:latin typeface="Cambria Math" panose="02040503050406030204" pitchFamily="18" charset="0"/>
                          </a:rPr>
                        </m:ctrlPr>
                      </m:dPr>
                      <m:e>
                        <m:sSub>
                          <m:sSubPr>
                            <m:ctrlPr>
                              <a:rPr lang="en-US" sz="1600" i="1">
                                <a:solidFill>
                                  <a:srgbClr val="000000"/>
                                </a:solidFill>
                                <a:latin typeface="Cambria Math" panose="02040503050406030204" pitchFamily="18" charset="0"/>
                              </a:rPr>
                            </m:ctrlPr>
                          </m:sSubPr>
                          <m:e>
                            <m:r>
                              <a:rPr lang="en-US" sz="1600" i="1">
                                <a:solidFill>
                                  <a:srgbClr val="000000"/>
                                </a:solidFill>
                                <a:latin typeface="Cambria Math" panose="02040503050406030204" pitchFamily="18" charset="0"/>
                              </a:rPr>
                              <m:t>𝑧</m:t>
                            </m:r>
                          </m:e>
                          <m:sub>
                            <m:r>
                              <a:rPr lang="en-US" sz="1600" i="1">
                                <a:solidFill>
                                  <a:srgbClr val="000000"/>
                                </a:solidFill>
                                <a:latin typeface="Cambria Math" panose="02040503050406030204" pitchFamily="18" charset="0"/>
                              </a:rPr>
                              <m:t>𝑖</m:t>
                            </m:r>
                          </m:sub>
                        </m:sSub>
                      </m:e>
                    </m:d>
                  </m:oMath>
                </a14:m>
                <a:r>
                  <a:rPr lang="en-US" sz="1600" dirty="0">
                    <a:solidFill>
                      <a:srgbClr val="000000"/>
                    </a:solidFill>
                  </a:rPr>
                  <a:t>  and </a:t>
                </a:r>
                <a14:m>
                  <m:oMath xmlns:m="http://schemas.openxmlformats.org/officeDocument/2006/math">
                    <m:r>
                      <a:rPr lang="en-US" sz="1600" i="1">
                        <a:solidFill>
                          <a:srgbClr val="000000"/>
                        </a:solidFill>
                        <a:latin typeface="Cambria Math" panose="02040503050406030204" pitchFamily="18" charset="0"/>
                      </a:rPr>
                      <m:t> </m:t>
                    </m:r>
                    <m:sSub>
                      <m:sSubPr>
                        <m:ctrlPr>
                          <a:rPr lang="en-US" sz="1600" i="1">
                            <a:solidFill>
                              <a:srgbClr val="000000"/>
                            </a:solidFill>
                            <a:latin typeface="Cambria Math" panose="02040503050406030204" pitchFamily="18" charset="0"/>
                          </a:rPr>
                        </m:ctrlPr>
                      </m:sSubPr>
                      <m:e>
                        <m:r>
                          <a:rPr lang="en-US" sz="1600" i="1">
                            <a:solidFill>
                              <a:srgbClr val="000000"/>
                            </a:solidFill>
                            <a:latin typeface="Cambria Math" panose="02040503050406030204" pitchFamily="18" charset="0"/>
                          </a:rPr>
                          <m:t>𝐿</m:t>
                        </m:r>
                      </m:e>
                      <m:sub>
                        <m:r>
                          <a:rPr lang="en-US" sz="1600" i="1">
                            <a:solidFill>
                              <a:srgbClr val="000000"/>
                            </a:solidFill>
                            <a:latin typeface="Cambria Math" panose="02040503050406030204" pitchFamily="18" charset="0"/>
                          </a:rPr>
                          <m:t>𝐷</m:t>
                        </m:r>
                      </m:sub>
                    </m:sSub>
                    <m:d>
                      <m:dPr>
                        <m:ctrlPr>
                          <a:rPr lang="en-US" sz="1600" i="1">
                            <a:solidFill>
                              <a:srgbClr val="000000"/>
                            </a:solidFill>
                            <a:latin typeface="Cambria Math" panose="02040503050406030204" pitchFamily="18" charset="0"/>
                          </a:rPr>
                        </m:ctrlPr>
                      </m:dPr>
                      <m:e>
                        <m:sSub>
                          <m:sSubPr>
                            <m:ctrlPr>
                              <a:rPr lang="en-US" sz="1600" i="1">
                                <a:solidFill>
                                  <a:srgbClr val="000000"/>
                                </a:solidFill>
                                <a:latin typeface="Cambria Math" panose="02040503050406030204" pitchFamily="18" charset="0"/>
                              </a:rPr>
                            </m:ctrlPr>
                          </m:sSubPr>
                          <m:e>
                            <m:r>
                              <a:rPr lang="en-US" sz="1600" i="1">
                                <a:solidFill>
                                  <a:srgbClr val="000000"/>
                                </a:solidFill>
                                <a:latin typeface="Cambria Math" panose="02040503050406030204" pitchFamily="18" charset="0"/>
                              </a:rPr>
                              <m:t>𝑧</m:t>
                            </m:r>
                          </m:e>
                          <m:sub>
                            <m:r>
                              <a:rPr lang="en-US" sz="1600" i="1">
                                <a:solidFill>
                                  <a:srgbClr val="000000"/>
                                </a:solidFill>
                                <a:latin typeface="Cambria Math" panose="02040503050406030204" pitchFamily="18" charset="0"/>
                              </a:rPr>
                              <m:t>𝑖</m:t>
                            </m:r>
                          </m:sub>
                        </m:sSub>
                      </m:e>
                    </m:d>
                  </m:oMath>
                </a14:m>
                <a:endParaRPr lang="en-US" sz="1600" dirty="0">
                  <a:solidFill>
                    <a:srgbClr val="000000"/>
                  </a:solidFill>
                </a:endParaRPr>
              </a:p>
            </p:txBody>
          </p:sp>
        </mc:Choice>
        <mc:Fallback xmlns="">
          <p:sp>
            <p:nvSpPr>
              <p:cNvPr id="9" name="TextBox 8">
                <a:extLst>
                  <a:ext uri="{FF2B5EF4-FFF2-40B4-BE49-F238E27FC236}">
                    <a16:creationId xmlns:a16="http://schemas.microsoft.com/office/drawing/2014/main" id="{4697B6C5-FFAF-4224-AC35-189307ABD309}"/>
                  </a:ext>
                </a:extLst>
              </p:cNvPr>
              <p:cNvSpPr txBox="1">
                <a:spLocks noRot="1" noChangeAspect="1" noMove="1" noResize="1" noEditPoints="1" noAdjustHandles="1" noChangeArrowheads="1" noChangeShapeType="1" noTextEdit="1"/>
              </p:cNvSpPr>
              <p:nvPr/>
            </p:nvSpPr>
            <p:spPr>
              <a:xfrm>
                <a:off x="6352016" y="5296406"/>
                <a:ext cx="5193894" cy="1324402"/>
              </a:xfrm>
              <a:prstGeom prst="rect">
                <a:avLst/>
              </a:prstGeom>
              <a:blipFill>
                <a:blip r:embed="rId6"/>
                <a:stretch>
                  <a:fillRect l="-704" r="-1643" b="-2765"/>
                </a:stretch>
              </a:blipFill>
            </p:spPr>
            <p:txBody>
              <a:bodyPr/>
              <a:lstStyle/>
              <a:p>
                <a:r>
                  <a:rPr lang="en-US">
                    <a:noFill/>
                  </a:rPr>
                  <a:t> </a:t>
                </a:r>
              </a:p>
            </p:txBody>
          </p:sp>
        </mc:Fallback>
      </mc:AlternateContent>
    </p:spTree>
    <p:extLst>
      <p:ext uri="{BB962C8B-B14F-4D97-AF65-F5344CB8AC3E}">
        <p14:creationId xmlns:p14="http://schemas.microsoft.com/office/powerpoint/2010/main" val="40589794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ángulo 28">
            <a:extLst>
              <a:ext uri="{FF2B5EF4-FFF2-40B4-BE49-F238E27FC236}">
                <a16:creationId xmlns:a16="http://schemas.microsoft.com/office/drawing/2014/main" id="{B3BA36DB-8F68-444D-8187-5FD8654367B4}"/>
              </a:ext>
            </a:extLst>
          </p:cNvPr>
          <p:cNvSpPr/>
          <p:nvPr/>
        </p:nvSpPr>
        <p:spPr>
          <a:xfrm>
            <a:off x="0" y="5296406"/>
            <a:ext cx="12192000" cy="157352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2" name="Marcador de texto 1">
            <a:extLst>
              <a:ext uri="{FF2B5EF4-FFF2-40B4-BE49-F238E27FC236}">
                <a16:creationId xmlns:a16="http://schemas.microsoft.com/office/drawing/2014/main" id="{CAA534D9-47C0-D042-9135-4E1F9C55E4D3}"/>
              </a:ext>
            </a:extLst>
          </p:cNvPr>
          <p:cNvSpPr>
            <a:spLocks noGrp="1"/>
          </p:cNvSpPr>
          <p:nvPr>
            <p:ph type="body" sz="quarter" idx="13"/>
          </p:nvPr>
        </p:nvSpPr>
        <p:spPr>
          <a:xfrm>
            <a:off x="845683" y="240918"/>
            <a:ext cx="3890981" cy="365125"/>
          </a:xfrm>
        </p:spPr>
        <p:txBody>
          <a:bodyPr>
            <a:normAutofit/>
          </a:bodyPr>
          <a:lstStyle/>
          <a:p>
            <a:r>
              <a:rPr lang="es-ES" dirty="0"/>
              <a:t>04 RESEARCH AND RESULTS</a:t>
            </a:r>
          </a:p>
        </p:txBody>
      </p:sp>
      <p:sp>
        <p:nvSpPr>
          <p:cNvPr id="6" name="CuadroTexto 2">
            <a:extLst>
              <a:ext uri="{FF2B5EF4-FFF2-40B4-BE49-F238E27FC236}">
                <a16:creationId xmlns:a16="http://schemas.microsoft.com/office/drawing/2014/main" id="{69892E2E-202F-4D1F-90B6-1A2BB1F6D1A8}"/>
              </a:ext>
            </a:extLst>
          </p:cNvPr>
          <p:cNvSpPr txBox="1"/>
          <p:nvPr/>
        </p:nvSpPr>
        <p:spPr>
          <a:xfrm>
            <a:off x="845683" y="721288"/>
            <a:ext cx="8794153"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2400" b="0" i="0" u="none" strike="noStrike" kern="1200" cap="none" spc="300" normalizeH="0" baseline="0" noProof="0" dirty="0">
                <a:ln>
                  <a:noFill/>
                </a:ln>
                <a:solidFill>
                  <a:srgbClr val="000000">
                    <a:lumMod val="95000"/>
                    <a:lumOff val="5000"/>
                  </a:srgbClr>
                </a:solidFill>
                <a:effectLst/>
                <a:uLnTx/>
                <a:uFillTx/>
                <a:latin typeface="Oswald" pitchFamily="2" charset="77"/>
                <a:ea typeface="Roboto" panose="02000000000000000000" pitchFamily="2" charset="0"/>
                <a:cs typeface="Roboto" panose="02000000000000000000" pitchFamily="2" charset="0"/>
              </a:rPr>
              <a:t>4.1.2 </a:t>
            </a:r>
            <a:r>
              <a:rPr kumimoji="0" lang="es-ES" sz="2400" b="0" i="0" u="none" strike="noStrike" kern="1200" cap="none" spc="300" normalizeH="0" baseline="0" noProof="0" dirty="0" err="1">
                <a:ln>
                  <a:noFill/>
                </a:ln>
                <a:solidFill>
                  <a:srgbClr val="000000">
                    <a:lumMod val="95000"/>
                    <a:lumOff val="5000"/>
                  </a:srgbClr>
                </a:solidFill>
                <a:effectLst/>
                <a:uLnTx/>
                <a:uFillTx/>
                <a:latin typeface="Oswald" pitchFamily="2" charset="77"/>
                <a:ea typeface="Roboto" panose="02000000000000000000" pitchFamily="2" charset="0"/>
                <a:cs typeface="Roboto" panose="02000000000000000000" pitchFamily="2" charset="0"/>
              </a:rPr>
              <a:t>Anomaly</a:t>
            </a:r>
            <a:r>
              <a:rPr kumimoji="0" lang="es-ES" sz="2400" b="0" i="0" u="none" strike="noStrike" kern="1200" cap="none" spc="300" normalizeH="0" baseline="0" noProof="0" dirty="0">
                <a:ln>
                  <a:noFill/>
                </a:ln>
                <a:solidFill>
                  <a:srgbClr val="000000">
                    <a:lumMod val="95000"/>
                    <a:lumOff val="5000"/>
                  </a:srgbClr>
                </a:solidFill>
                <a:effectLst/>
                <a:uLnTx/>
                <a:uFillTx/>
                <a:latin typeface="Oswald" pitchFamily="2" charset="77"/>
                <a:ea typeface="Roboto" panose="02000000000000000000" pitchFamily="2" charset="0"/>
                <a:cs typeface="Roboto" panose="02000000000000000000" pitchFamily="2" charset="0"/>
              </a:rPr>
              <a:t> </a:t>
            </a:r>
            <a:r>
              <a:rPr kumimoji="0" lang="es-ES" sz="2400" b="0" i="0" u="none" strike="noStrike" kern="1200" cap="none" spc="300" normalizeH="0" baseline="0" noProof="0" dirty="0" err="1">
                <a:ln>
                  <a:noFill/>
                </a:ln>
                <a:solidFill>
                  <a:srgbClr val="000000">
                    <a:lumMod val="95000"/>
                    <a:lumOff val="5000"/>
                  </a:srgbClr>
                </a:solidFill>
                <a:effectLst/>
                <a:uLnTx/>
                <a:uFillTx/>
                <a:latin typeface="Oswald" pitchFamily="2" charset="77"/>
                <a:ea typeface="Roboto" panose="02000000000000000000" pitchFamily="2" charset="0"/>
                <a:cs typeface="Roboto" panose="02000000000000000000" pitchFamily="2" charset="0"/>
              </a:rPr>
              <a:t>detection</a:t>
            </a:r>
            <a:r>
              <a:rPr kumimoji="0" lang="es-ES" sz="2400" b="0" i="0" u="none" strike="noStrike" kern="1200" cap="none" spc="300" normalizeH="0" baseline="0" noProof="0" dirty="0">
                <a:ln>
                  <a:noFill/>
                </a:ln>
                <a:solidFill>
                  <a:srgbClr val="000000">
                    <a:lumMod val="95000"/>
                    <a:lumOff val="5000"/>
                  </a:srgbClr>
                </a:solidFill>
                <a:effectLst/>
                <a:uLnTx/>
                <a:uFillTx/>
                <a:latin typeface="Oswald" pitchFamily="2" charset="77"/>
                <a:ea typeface="Roboto" panose="02000000000000000000" pitchFamily="2" charset="0"/>
                <a:cs typeface="Roboto" panose="02000000000000000000" pitchFamily="2" charset="0"/>
              </a:rPr>
              <a:t> </a:t>
            </a:r>
            <a:r>
              <a:rPr kumimoji="0" lang="es-ES" sz="2400" b="0" i="0" u="none" strike="noStrike" kern="1200" cap="none" spc="300" normalizeH="0" baseline="0" noProof="0" dirty="0" err="1">
                <a:ln>
                  <a:noFill/>
                </a:ln>
                <a:solidFill>
                  <a:srgbClr val="000000">
                    <a:lumMod val="95000"/>
                    <a:lumOff val="5000"/>
                  </a:srgbClr>
                </a:solidFill>
                <a:effectLst/>
                <a:uLnTx/>
                <a:uFillTx/>
                <a:latin typeface="Oswald" pitchFamily="2" charset="77"/>
                <a:ea typeface="Roboto" panose="02000000000000000000" pitchFamily="2" charset="0"/>
                <a:cs typeface="Roboto" panose="02000000000000000000" pitchFamily="2" charset="0"/>
              </a:rPr>
              <a:t>using</a:t>
            </a:r>
            <a:r>
              <a:rPr kumimoji="0" lang="es-ES" sz="2400" b="0" i="0" u="none" strike="noStrike" kern="1200" cap="none" spc="300" normalizeH="0" baseline="0" noProof="0" dirty="0">
                <a:ln>
                  <a:noFill/>
                </a:ln>
                <a:solidFill>
                  <a:srgbClr val="000000">
                    <a:lumMod val="95000"/>
                    <a:lumOff val="5000"/>
                  </a:srgbClr>
                </a:solidFill>
                <a:effectLst/>
                <a:uLnTx/>
                <a:uFillTx/>
                <a:latin typeface="Oswald" pitchFamily="2" charset="77"/>
                <a:ea typeface="Roboto" panose="02000000000000000000" pitchFamily="2" charset="0"/>
                <a:cs typeface="Roboto" panose="02000000000000000000" pitchFamily="2" charset="0"/>
              </a:rPr>
              <a:t> </a:t>
            </a:r>
            <a:r>
              <a:rPr kumimoji="0" lang="es-ES" sz="2400" b="0" i="0" u="none" strike="noStrike" kern="1200" cap="none" spc="300" normalizeH="0" baseline="0" noProof="0" dirty="0" err="1">
                <a:ln>
                  <a:noFill/>
                </a:ln>
                <a:solidFill>
                  <a:srgbClr val="000000">
                    <a:lumMod val="95000"/>
                    <a:lumOff val="5000"/>
                  </a:srgbClr>
                </a:solidFill>
                <a:effectLst/>
                <a:uLnTx/>
                <a:uFillTx/>
                <a:latin typeface="Oswald" pitchFamily="2" charset="77"/>
                <a:ea typeface="Roboto" panose="02000000000000000000" pitchFamily="2" charset="0"/>
                <a:cs typeface="Roboto" panose="02000000000000000000" pitchFamily="2" charset="0"/>
              </a:rPr>
              <a:t>Ganomaly</a:t>
            </a:r>
            <a:r>
              <a:rPr kumimoji="0" lang="es-ES" sz="2400" b="0" i="0" u="none" strike="noStrike" kern="1200" cap="none" spc="300" normalizeH="0" baseline="0" noProof="0" dirty="0">
                <a:ln>
                  <a:noFill/>
                </a:ln>
                <a:solidFill>
                  <a:srgbClr val="000000">
                    <a:lumMod val="95000"/>
                    <a:lumOff val="5000"/>
                  </a:srgbClr>
                </a:solidFill>
                <a:effectLst/>
                <a:uLnTx/>
                <a:uFillTx/>
                <a:latin typeface="Oswald" pitchFamily="2" charset="77"/>
                <a:ea typeface="Roboto" panose="02000000000000000000" pitchFamily="2" charset="0"/>
                <a:cs typeface="Roboto" panose="02000000000000000000" pitchFamily="2" charset="0"/>
              </a:rPr>
              <a:t> </a:t>
            </a:r>
            <a:r>
              <a:rPr kumimoji="0" lang="es-ES" sz="2400" b="0" i="0" u="none" strike="noStrike" kern="1200" cap="none" spc="300" normalizeH="0" baseline="0" noProof="0" dirty="0" err="1">
                <a:ln>
                  <a:noFill/>
                </a:ln>
                <a:solidFill>
                  <a:srgbClr val="000000">
                    <a:lumMod val="95000"/>
                    <a:lumOff val="5000"/>
                  </a:srgbClr>
                </a:solidFill>
                <a:effectLst/>
                <a:uLnTx/>
                <a:uFillTx/>
                <a:latin typeface="Oswald" pitchFamily="2" charset="77"/>
                <a:ea typeface="Roboto" panose="02000000000000000000" pitchFamily="2" charset="0"/>
                <a:cs typeface="Roboto" panose="02000000000000000000" pitchFamily="2" charset="0"/>
              </a:rPr>
              <a:t>Approach</a:t>
            </a:r>
            <a:r>
              <a:rPr kumimoji="0" lang="es-ES" sz="2400" b="0" i="0" u="none" strike="noStrike" kern="1200" cap="none" spc="300" normalizeH="0" baseline="0" noProof="0" dirty="0">
                <a:ln>
                  <a:noFill/>
                </a:ln>
                <a:solidFill>
                  <a:srgbClr val="000000">
                    <a:lumMod val="95000"/>
                    <a:lumOff val="5000"/>
                  </a:srgbClr>
                </a:solidFill>
                <a:effectLst/>
                <a:uLnTx/>
                <a:uFillTx/>
                <a:latin typeface="Oswald" pitchFamily="2" charset="77"/>
                <a:ea typeface="Roboto" panose="02000000000000000000" pitchFamily="2" charset="0"/>
                <a:cs typeface="Roboto" panose="02000000000000000000" pitchFamily="2" charset="0"/>
              </a:rPr>
              <a:t> </a:t>
            </a:r>
          </a:p>
        </p:txBody>
      </p:sp>
      <p:sp>
        <p:nvSpPr>
          <p:cNvPr id="5" name="TextBox 4">
            <a:extLst>
              <a:ext uri="{FF2B5EF4-FFF2-40B4-BE49-F238E27FC236}">
                <a16:creationId xmlns:a16="http://schemas.microsoft.com/office/drawing/2014/main" id="{43085ED2-0961-4529-8149-93B98D1E7D9D}"/>
              </a:ext>
            </a:extLst>
          </p:cNvPr>
          <p:cNvSpPr txBox="1"/>
          <p:nvPr/>
        </p:nvSpPr>
        <p:spPr>
          <a:xfrm>
            <a:off x="120788" y="5430783"/>
            <a:ext cx="473206" cy="584775"/>
          </a:xfrm>
          <a:prstGeom prst="rect">
            <a:avLst/>
          </a:prstGeom>
          <a:noFill/>
        </p:spPr>
        <p:txBody>
          <a:bodyPr wrap="non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600" b="1" i="0" u="none" strike="noStrike" kern="1200" cap="none" spc="0" normalizeH="0" baseline="0" noProof="0" dirty="0">
              <a:ln>
                <a:noFill/>
              </a:ln>
              <a:solidFill>
                <a:srgbClr val="FFC000"/>
              </a:solidFill>
              <a:effectLst/>
              <a:highlight>
                <a:srgbClr val="000000"/>
              </a:highlight>
              <a:uLnTx/>
              <a:uFillTx/>
              <a:latin typeface="Arial" panose="020B060402020202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6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7" name="Picture 6">
            <a:extLst>
              <a:ext uri="{FF2B5EF4-FFF2-40B4-BE49-F238E27FC236}">
                <a16:creationId xmlns:a16="http://schemas.microsoft.com/office/drawing/2014/main" id="{0CC50FA9-673B-410D-A5C2-47CC61481CD3}"/>
              </a:ext>
            </a:extLst>
          </p:cNvPr>
          <p:cNvPicPr>
            <a:picLocks noChangeAspect="1"/>
          </p:cNvPicPr>
          <p:nvPr/>
        </p:nvPicPr>
        <p:blipFill rotWithShape="1">
          <a:blip r:embed="rId2"/>
          <a:srcRect l="3866" t="16641" r="7745" b="9081"/>
          <a:stretch/>
        </p:blipFill>
        <p:spPr>
          <a:xfrm>
            <a:off x="357391" y="1123669"/>
            <a:ext cx="5360829" cy="3158556"/>
          </a:xfrm>
          <a:prstGeom prst="rect">
            <a:avLst/>
          </a:prstGeom>
        </p:spPr>
      </p:pic>
      <mc:AlternateContent xmlns:mc="http://schemas.openxmlformats.org/markup-compatibility/2006" xmlns:a14="http://schemas.microsoft.com/office/drawing/2010/main">
        <mc:Choice Requires="a14">
          <p:sp>
            <p:nvSpPr>
              <p:cNvPr id="8" name="CuadroTexto 3">
                <a:extLst>
                  <a:ext uri="{FF2B5EF4-FFF2-40B4-BE49-F238E27FC236}">
                    <a16:creationId xmlns:a16="http://schemas.microsoft.com/office/drawing/2014/main" id="{1A6F78D4-0CD0-4EDF-A762-3811C95461D8}"/>
                  </a:ext>
                </a:extLst>
              </p:cNvPr>
              <p:cNvSpPr txBox="1"/>
              <p:nvPr/>
            </p:nvSpPr>
            <p:spPr>
              <a:xfrm>
                <a:off x="5948475" y="1298198"/>
                <a:ext cx="5616753" cy="3930371"/>
              </a:xfrm>
              <a:prstGeom prst="rect">
                <a:avLst/>
              </a:prstGeom>
              <a:noFill/>
            </p:spPr>
            <p:txBody>
              <a:bodyPr wrap="square" rtlCol="0">
                <a:spAutoFit/>
              </a:bodyPr>
              <a:lstStyle/>
              <a:p>
                <a:pPr marL="285750" lvl="0" indent="-285750">
                  <a:lnSpc>
                    <a:spcPct val="150000"/>
                  </a:lnSpc>
                  <a:buFont typeface="Arial" panose="020B0604020202020204" pitchFamily="34" charset="0"/>
                  <a:buChar char="•"/>
                </a:pPr>
                <a:r>
                  <a:rPr lang="en-US" sz="1400" dirty="0">
                    <a:solidFill>
                      <a:srgbClr val="000000"/>
                    </a:solidFill>
                  </a:rPr>
                  <a:t>The first sub-network is a bow tie autoencoder with input x we call G. </a:t>
                </a:r>
                <a14:m>
                  <m:oMath xmlns:m="http://schemas.openxmlformats.org/officeDocument/2006/math">
                    <m:sSub>
                      <m:sSubPr>
                        <m:ctrlPr>
                          <a:rPr lang="en-US" sz="1400" i="1" smtClean="0">
                            <a:solidFill>
                              <a:srgbClr val="000000"/>
                            </a:solidFill>
                            <a:latin typeface="Cambria Math" panose="02040503050406030204" pitchFamily="18" charset="0"/>
                          </a:rPr>
                        </m:ctrlPr>
                      </m:sSubPr>
                      <m:e>
                        <m:r>
                          <a:rPr lang="en-US" sz="1400" b="0" i="1" smtClean="0">
                            <a:solidFill>
                              <a:srgbClr val="000000"/>
                            </a:solidFill>
                            <a:latin typeface="Cambria Math" panose="02040503050406030204" pitchFamily="18" charset="0"/>
                          </a:rPr>
                          <m:t>𝐺</m:t>
                        </m:r>
                      </m:e>
                      <m:sub>
                        <m:r>
                          <a:rPr lang="en-US" sz="1400" b="0" i="1" smtClean="0">
                            <a:solidFill>
                              <a:srgbClr val="000000"/>
                            </a:solidFill>
                            <a:latin typeface="Cambria Math" panose="02040503050406030204" pitchFamily="18" charset="0"/>
                          </a:rPr>
                          <m:t>𝐸</m:t>
                        </m:r>
                      </m:sub>
                    </m:sSub>
                  </m:oMath>
                </a14:m>
                <a:r>
                  <a:rPr lang="en-US" sz="1400" dirty="0">
                    <a:solidFill>
                      <a:srgbClr val="000000"/>
                    </a:solidFill>
                  </a:rPr>
                  <a:t>Encoder part of G downscales images to latent space </a:t>
                </a:r>
                <a14:m>
                  <m:oMath xmlns:m="http://schemas.openxmlformats.org/officeDocument/2006/math">
                    <m:r>
                      <a:rPr lang="en-US" sz="1400" b="0" i="1" smtClean="0">
                        <a:solidFill>
                          <a:srgbClr val="000000"/>
                        </a:solidFill>
                        <a:latin typeface="Cambria Math" panose="02040503050406030204" pitchFamily="18" charset="0"/>
                      </a:rPr>
                      <m:t>𝑧</m:t>
                    </m:r>
                    <m:r>
                      <a:rPr lang="en-US" sz="1400" b="0" i="1" smtClean="0">
                        <a:solidFill>
                          <a:srgbClr val="000000"/>
                        </a:solidFill>
                        <a:latin typeface="Cambria Math" panose="02040503050406030204" pitchFamily="18" charset="0"/>
                      </a:rPr>
                      <m:t>.</m:t>
                    </m:r>
                  </m:oMath>
                </a14:m>
                <a:endParaRPr lang="en-US" sz="1400" dirty="0">
                  <a:solidFill>
                    <a:srgbClr val="000000"/>
                  </a:solidFill>
                </a:endParaRPr>
              </a:p>
              <a:p>
                <a:pPr marL="285750" lvl="0" indent="-285750">
                  <a:lnSpc>
                    <a:spcPct val="150000"/>
                  </a:lnSpc>
                  <a:buFont typeface="Arial" panose="020B0604020202020204" pitchFamily="34" charset="0"/>
                  <a:buChar char="•"/>
                </a:pPr>
                <a14:m>
                  <m:oMath xmlns:m="http://schemas.openxmlformats.org/officeDocument/2006/math">
                    <m:sSub>
                      <m:sSubPr>
                        <m:ctrlPr>
                          <a:rPr lang="en-US" sz="1400" i="1" smtClean="0">
                            <a:solidFill>
                              <a:srgbClr val="000000"/>
                            </a:solidFill>
                            <a:latin typeface="Cambria Math" panose="02040503050406030204" pitchFamily="18" charset="0"/>
                          </a:rPr>
                        </m:ctrlPr>
                      </m:sSubPr>
                      <m:e>
                        <m:r>
                          <a:rPr lang="en-US" sz="1400" b="0" i="1" smtClean="0">
                            <a:solidFill>
                              <a:srgbClr val="000000"/>
                            </a:solidFill>
                            <a:latin typeface="Cambria Math" panose="02040503050406030204" pitchFamily="18" charset="0"/>
                          </a:rPr>
                          <m:t>𝐺</m:t>
                        </m:r>
                      </m:e>
                      <m:sub>
                        <m:r>
                          <a:rPr lang="en-US" sz="1400" b="0" i="1" smtClean="0">
                            <a:solidFill>
                              <a:srgbClr val="000000"/>
                            </a:solidFill>
                            <a:latin typeface="Cambria Math" panose="02040503050406030204" pitchFamily="18" charset="0"/>
                          </a:rPr>
                          <m:t>𝐷</m:t>
                        </m:r>
                        <m:r>
                          <a:rPr lang="en-US" sz="1400" b="0" i="1" smtClean="0">
                            <a:solidFill>
                              <a:srgbClr val="000000"/>
                            </a:solidFill>
                            <a:latin typeface="Cambria Math" panose="02040503050406030204" pitchFamily="18" charset="0"/>
                          </a:rPr>
                          <m:t> </m:t>
                        </m:r>
                        <m:r>
                          <a:rPr lang="en-US" sz="1400" b="0" i="1" smtClean="0">
                            <a:solidFill>
                              <a:srgbClr val="000000"/>
                            </a:solidFill>
                            <a:latin typeface="Cambria Math" panose="02040503050406030204" pitchFamily="18" charset="0"/>
                          </a:rPr>
                          <m:t>𝑖𝑠</m:t>
                        </m:r>
                        <m:r>
                          <a:rPr lang="en-US" sz="1400" b="0" i="1" smtClean="0">
                            <a:solidFill>
                              <a:srgbClr val="000000"/>
                            </a:solidFill>
                            <a:latin typeface="Cambria Math" panose="02040503050406030204" pitchFamily="18" charset="0"/>
                          </a:rPr>
                          <m:t> </m:t>
                        </m:r>
                      </m:sub>
                    </m:sSub>
                    <m:r>
                      <m:rPr>
                        <m:sty m:val="p"/>
                      </m:rPr>
                      <a:rPr lang="en-US" sz="1400" b="0" i="0" smtClean="0">
                        <a:solidFill>
                          <a:srgbClr val="000000"/>
                        </a:solidFill>
                        <a:latin typeface="Cambria Math" panose="02040503050406030204" pitchFamily="18" charset="0"/>
                      </a:rPr>
                      <m:t>d</m:t>
                    </m:r>
                  </m:oMath>
                </a14:m>
                <a:r>
                  <a:rPr lang="en-US" sz="1400" dirty="0">
                    <a:solidFill>
                      <a:srgbClr val="000000"/>
                    </a:solidFill>
                  </a:rPr>
                  <a:t>ecoder part of G, upscales the latent features to </a:t>
                </a:r>
                <a14:m>
                  <m:oMath xmlns:m="http://schemas.openxmlformats.org/officeDocument/2006/math">
                    <m:sSup>
                      <m:sSupPr>
                        <m:ctrlPr>
                          <a:rPr lang="en-US" sz="1400" i="1" smtClean="0">
                            <a:solidFill>
                              <a:srgbClr val="000000"/>
                            </a:solidFill>
                            <a:latin typeface="Cambria Math" panose="02040503050406030204" pitchFamily="18" charset="0"/>
                          </a:rPr>
                        </m:ctrlPr>
                      </m:sSupPr>
                      <m:e>
                        <m:r>
                          <a:rPr lang="en-US" sz="1400" b="0" i="1" smtClean="0">
                            <a:solidFill>
                              <a:srgbClr val="000000"/>
                            </a:solidFill>
                            <a:latin typeface="Cambria Math" panose="02040503050406030204" pitchFamily="18" charset="0"/>
                          </a:rPr>
                          <m:t>𝑥</m:t>
                        </m:r>
                      </m:e>
                      <m:sup>
                        <m:r>
                          <a:rPr lang="en-US" sz="1400" b="0" i="1" smtClean="0">
                            <a:solidFill>
                              <a:srgbClr val="000000"/>
                            </a:solidFill>
                            <a:latin typeface="Cambria Math" panose="02040503050406030204" pitchFamily="18" charset="0"/>
                          </a:rPr>
                          <m:t>′</m:t>
                        </m:r>
                      </m:sup>
                    </m:sSup>
                  </m:oMath>
                </a14:m>
                <a:r>
                  <a:rPr lang="en-US" sz="1400" dirty="0">
                    <a:solidFill>
                      <a:srgbClr val="000000"/>
                    </a:solidFill>
                  </a:rPr>
                  <a:t>.</a:t>
                </a:r>
              </a:p>
              <a:p>
                <a:pPr lvl="0">
                  <a:lnSpc>
                    <a:spcPct val="150000"/>
                  </a:lnSpc>
                </a:pPr>
                <a:endParaRPr lang="en-US" sz="1400" dirty="0">
                  <a:solidFill>
                    <a:srgbClr val="000000"/>
                  </a:solidFill>
                </a:endParaRPr>
              </a:p>
              <a:p>
                <a:pPr marL="285750" lvl="0" indent="-285750">
                  <a:lnSpc>
                    <a:spcPct val="150000"/>
                  </a:lnSpc>
                  <a:buFont typeface="Arial" panose="020B0604020202020204" pitchFamily="34" charset="0"/>
                  <a:buChar char="•"/>
                </a:pPr>
                <a:r>
                  <a:rPr lang="en-US" sz="1400" dirty="0">
                    <a:solidFill>
                      <a:srgbClr val="000000"/>
                    </a:solidFill>
                  </a:rPr>
                  <a:t>Second Subnetwork is  encoder </a:t>
                </a:r>
                <a14:m>
                  <m:oMath xmlns:m="http://schemas.openxmlformats.org/officeDocument/2006/math">
                    <m:r>
                      <a:rPr lang="en-US" sz="1400" b="0" i="1" smtClean="0">
                        <a:solidFill>
                          <a:srgbClr val="000000"/>
                        </a:solidFill>
                        <a:latin typeface="Cambria Math" panose="02040503050406030204" pitchFamily="18" charset="0"/>
                      </a:rPr>
                      <m:t>𝐸</m:t>
                    </m:r>
                    <m:r>
                      <a:rPr lang="en-US" sz="1400" b="0" i="1" smtClean="0">
                        <a:solidFill>
                          <a:srgbClr val="000000"/>
                        </a:solidFill>
                        <a:latin typeface="Cambria Math" panose="02040503050406030204" pitchFamily="18" charset="0"/>
                      </a:rPr>
                      <m:t> </m:t>
                    </m:r>
                    <m:r>
                      <m:rPr>
                        <m:sty m:val="p"/>
                      </m:rPr>
                      <a:rPr lang="en-US" sz="1400" b="0" i="0" smtClean="0">
                        <a:solidFill>
                          <a:srgbClr val="000000"/>
                        </a:solidFill>
                        <a:latin typeface="Cambria Math" panose="02040503050406030204" pitchFamily="18" charset="0"/>
                      </a:rPr>
                      <m:t>w</m:t>
                    </m:r>
                  </m:oMath>
                </a14:m>
                <a:r>
                  <a:rPr lang="en-US" sz="1400" dirty="0">
                    <a:solidFill>
                      <a:srgbClr val="000000"/>
                    </a:solidFill>
                  </a:rPr>
                  <a:t>ith same architecture as  </a:t>
                </a:r>
                <a14:m>
                  <m:oMath xmlns:m="http://schemas.openxmlformats.org/officeDocument/2006/math">
                    <m:sSub>
                      <m:sSubPr>
                        <m:ctrlPr>
                          <a:rPr lang="en-US" sz="1400" i="1" smtClean="0">
                            <a:solidFill>
                              <a:srgbClr val="000000"/>
                            </a:solidFill>
                            <a:latin typeface="Cambria Math" panose="02040503050406030204" pitchFamily="18" charset="0"/>
                          </a:rPr>
                        </m:ctrlPr>
                      </m:sSubPr>
                      <m:e>
                        <m:r>
                          <a:rPr lang="en-US" sz="1400" b="0" i="1" smtClean="0">
                            <a:solidFill>
                              <a:srgbClr val="000000"/>
                            </a:solidFill>
                            <a:latin typeface="Cambria Math" panose="02040503050406030204" pitchFamily="18" charset="0"/>
                          </a:rPr>
                          <m:t>𝐺</m:t>
                        </m:r>
                      </m:e>
                      <m:sub>
                        <m:r>
                          <a:rPr lang="en-US" sz="1400" b="0" i="1" smtClean="0">
                            <a:solidFill>
                              <a:srgbClr val="000000"/>
                            </a:solidFill>
                            <a:latin typeface="Cambria Math" panose="02040503050406030204" pitchFamily="18" charset="0"/>
                          </a:rPr>
                          <m:t>𝐸</m:t>
                        </m:r>
                      </m:sub>
                    </m:sSub>
                    <m:r>
                      <a:rPr lang="en-US" sz="1400" b="0" i="1" smtClean="0">
                        <a:solidFill>
                          <a:srgbClr val="000000"/>
                        </a:solidFill>
                        <a:latin typeface="Cambria Math" panose="02040503050406030204" pitchFamily="18" charset="0"/>
                      </a:rPr>
                      <m:t> </m:t>
                    </m:r>
                  </m:oMath>
                </a14:m>
                <a:r>
                  <a:rPr lang="en-US" sz="1400" dirty="0">
                    <a:solidFill>
                      <a:srgbClr val="000000"/>
                    </a:solidFill>
                  </a:rPr>
                  <a:t> which down scales </a:t>
                </a:r>
                <a14:m>
                  <m:oMath xmlns:m="http://schemas.openxmlformats.org/officeDocument/2006/math">
                    <m:sSup>
                      <m:sSupPr>
                        <m:ctrlPr>
                          <a:rPr lang="en-US"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𝑥</m:t>
                        </m:r>
                      </m:e>
                      <m:sup>
                        <m:r>
                          <a:rPr lang="en-US" sz="1400" i="1">
                            <a:solidFill>
                              <a:srgbClr val="000000"/>
                            </a:solidFill>
                            <a:latin typeface="Cambria Math" panose="02040503050406030204" pitchFamily="18" charset="0"/>
                          </a:rPr>
                          <m:t>′</m:t>
                        </m:r>
                      </m:sup>
                    </m:sSup>
                  </m:oMath>
                </a14:m>
                <a:r>
                  <a:rPr lang="en-US" sz="1400" dirty="0">
                    <a:solidFill>
                      <a:srgbClr val="000000"/>
                    </a:solidFill>
                  </a:rPr>
                  <a:t> to </a:t>
                </a:r>
                <a14:m>
                  <m:oMath xmlns:m="http://schemas.openxmlformats.org/officeDocument/2006/math">
                    <m:sSup>
                      <m:sSupPr>
                        <m:ctrlPr>
                          <a:rPr lang="en-US" sz="1400" i="1" smtClean="0">
                            <a:solidFill>
                              <a:srgbClr val="000000"/>
                            </a:solidFill>
                            <a:latin typeface="Cambria Math" panose="02040503050406030204" pitchFamily="18" charset="0"/>
                          </a:rPr>
                        </m:ctrlPr>
                      </m:sSupPr>
                      <m:e>
                        <m:r>
                          <a:rPr lang="en-US" sz="1400" b="0" i="1" smtClean="0">
                            <a:solidFill>
                              <a:srgbClr val="000000"/>
                            </a:solidFill>
                            <a:latin typeface="Cambria Math" panose="02040503050406030204" pitchFamily="18" charset="0"/>
                          </a:rPr>
                          <m:t>𝑧</m:t>
                        </m:r>
                      </m:e>
                      <m:sup>
                        <m:r>
                          <a:rPr lang="en-US" sz="1400" b="0" i="1" smtClean="0">
                            <a:solidFill>
                              <a:srgbClr val="000000"/>
                            </a:solidFill>
                            <a:latin typeface="Cambria Math" panose="02040503050406030204" pitchFamily="18" charset="0"/>
                          </a:rPr>
                          <m:t>′</m:t>
                        </m:r>
                      </m:sup>
                    </m:sSup>
                  </m:oMath>
                </a14:m>
                <a:r>
                  <a:rPr lang="en-US" sz="1400" dirty="0">
                    <a:solidFill>
                      <a:srgbClr val="000000"/>
                    </a:solidFill>
                  </a:rPr>
                  <a:t>. </a:t>
                </a:r>
                <a14:m>
                  <m:oMath xmlns:m="http://schemas.openxmlformats.org/officeDocument/2006/math">
                    <m:r>
                      <a:rPr lang="en-US" sz="1400" b="0" i="1" smtClean="0">
                        <a:solidFill>
                          <a:srgbClr val="000000"/>
                        </a:solidFill>
                        <a:latin typeface="Cambria Math" panose="02040503050406030204" pitchFamily="18" charset="0"/>
                      </a:rPr>
                      <m:t>𝐸</m:t>
                    </m:r>
                  </m:oMath>
                </a14:m>
                <a:r>
                  <a:rPr lang="en-US" sz="1400" dirty="0">
                    <a:solidFill>
                      <a:srgbClr val="000000"/>
                    </a:solidFill>
                  </a:rPr>
                  <a:t> explicitly learns to minimize the distance between </a:t>
                </a:r>
                <a14:m>
                  <m:oMath xmlns:m="http://schemas.openxmlformats.org/officeDocument/2006/math">
                    <m:r>
                      <a:rPr lang="en-US" sz="1400" b="0" i="1" smtClean="0">
                        <a:solidFill>
                          <a:srgbClr val="000000"/>
                        </a:solidFill>
                        <a:latin typeface="Cambria Math" panose="02040503050406030204" pitchFamily="18" charset="0"/>
                      </a:rPr>
                      <m:t>𝑧</m:t>
                    </m:r>
                    <m:r>
                      <a:rPr lang="en-US" sz="1400" b="0" i="1" smtClean="0">
                        <a:solidFill>
                          <a:srgbClr val="000000"/>
                        </a:solidFill>
                        <a:latin typeface="Cambria Math" panose="02040503050406030204" pitchFamily="18" charset="0"/>
                      </a:rPr>
                      <m:t> </m:t>
                    </m:r>
                  </m:oMath>
                </a14:m>
                <a:r>
                  <a:rPr lang="en-US" sz="1400" dirty="0">
                    <a:solidFill>
                      <a:srgbClr val="000000"/>
                    </a:solidFill>
                  </a:rPr>
                  <a:t>and </a:t>
                </a:r>
                <a14:m>
                  <m:oMath xmlns:m="http://schemas.openxmlformats.org/officeDocument/2006/math">
                    <m:sSup>
                      <m:sSupPr>
                        <m:ctrlPr>
                          <a:rPr lang="en-US" sz="1400" i="1" smtClean="0">
                            <a:solidFill>
                              <a:srgbClr val="000000"/>
                            </a:solidFill>
                            <a:latin typeface="Cambria Math" panose="02040503050406030204" pitchFamily="18" charset="0"/>
                          </a:rPr>
                        </m:ctrlPr>
                      </m:sSupPr>
                      <m:e>
                        <m:r>
                          <a:rPr lang="en-US" sz="1400" b="0" i="1" smtClean="0">
                            <a:solidFill>
                              <a:srgbClr val="000000"/>
                            </a:solidFill>
                            <a:latin typeface="Cambria Math" panose="02040503050406030204" pitchFamily="18" charset="0"/>
                          </a:rPr>
                          <m:t>𝑧</m:t>
                        </m:r>
                      </m:e>
                      <m:sup>
                        <m:r>
                          <a:rPr lang="en-US" sz="1400" b="0" i="1" smtClean="0">
                            <a:solidFill>
                              <a:srgbClr val="000000"/>
                            </a:solidFill>
                            <a:latin typeface="Cambria Math" panose="02040503050406030204" pitchFamily="18" charset="0"/>
                          </a:rPr>
                          <m:t>′</m:t>
                        </m:r>
                      </m:sup>
                    </m:sSup>
                  </m:oMath>
                </a14:m>
                <a:r>
                  <a:rPr lang="en-US" sz="1400" dirty="0">
                    <a:solidFill>
                      <a:srgbClr val="000000"/>
                    </a:solidFill>
                  </a:rPr>
                  <a:t> with its parametrization. During the test time, moreover, anomaly detection is performed with this minimization.</a:t>
                </a:r>
              </a:p>
              <a:p>
                <a:pPr marL="285750" lvl="0" indent="-285750">
                  <a:lnSpc>
                    <a:spcPct val="150000"/>
                  </a:lnSpc>
                  <a:buFont typeface="Arial" panose="020B0604020202020204" pitchFamily="34" charset="0"/>
                  <a:buChar char="•"/>
                </a:pPr>
                <a:r>
                  <a:rPr lang="en-US" sz="1400" dirty="0">
                    <a:solidFill>
                      <a:srgbClr val="000000"/>
                    </a:solidFill>
                  </a:rPr>
                  <a:t>The third sub-network is the discriminator network </a:t>
                </a:r>
                <a14:m>
                  <m:oMath xmlns:m="http://schemas.openxmlformats.org/officeDocument/2006/math">
                    <m:r>
                      <a:rPr lang="en-US" sz="1400" b="0" i="1" smtClean="0">
                        <a:solidFill>
                          <a:srgbClr val="000000"/>
                        </a:solidFill>
                        <a:latin typeface="Cambria Math" panose="02040503050406030204" pitchFamily="18" charset="0"/>
                      </a:rPr>
                      <m:t>𝐷</m:t>
                    </m:r>
                    <m:r>
                      <a:rPr lang="en-US" sz="1400" b="0" i="1" smtClean="0">
                        <a:solidFill>
                          <a:srgbClr val="000000"/>
                        </a:solidFill>
                        <a:latin typeface="Cambria Math" panose="02040503050406030204" pitchFamily="18" charset="0"/>
                      </a:rPr>
                      <m:t> </m:t>
                    </m:r>
                  </m:oMath>
                </a14:m>
                <a:r>
                  <a:rPr lang="en-US" sz="1400" dirty="0">
                    <a:solidFill>
                      <a:srgbClr val="000000"/>
                    </a:solidFill>
                  </a:rPr>
                  <a:t> whose objective is to classify the input  </a:t>
                </a:r>
                <a14:m>
                  <m:oMath xmlns:m="http://schemas.openxmlformats.org/officeDocument/2006/math">
                    <m:r>
                      <a:rPr lang="en-US" sz="1400" b="0" i="1" smtClean="0">
                        <a:solidFill>
                          <a:srgbClr val="000000"/>
                        </a:solidFill>
                        <a:latin typeface="Cambria Math" panose="02040503050406030204" pitchFamily="18" charset="0"/>
                      </a:rPr>
                      <m:t>𝑥</m:t>
                    </m:r>
                    <m:r>
                      <a:rPr lang="en-US" sz="1400" b="0" i="1" smtClean="0">
                        <a:solidFill>
                          <a:srgbClr val="000000"/>
                        </a:solidFill>
                        <a:latin typeface="Cambria Math" panose="02040503050406030204" pitchFamily="18" charset="0"/>
                      </a:rPr>
                      <m:t> </m:t>
                    </m:r>
                  </m:oMath>
                </a14:m>
                <a:r>
                  <a:rPr lang="en-US" sz="1400" dirty="0">
                    <a:solidFill>
                      <a:srgbClr val="000000"/>
                    </a:solidFill>
                  </a:rPr>
                  <a:t>and the output </a:t>
                </a:r>
                <a14:m>
                  <m:oMath xmlns:m="http://schemas.openxmlformats.org/officeDocument/2006/math">
                    <m:sSup>
                      <m:sSupPr>
                        <m:ctrlPr>
                          <a:rPr lang="en-US"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𝑥</m:t>
                        </m:r>
                      </m:e>
                      <m:sup>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 </m:t>
                    </m:r>
                  </m:oMath>
                </a14:m>
                <a:r>
                  <a:rPr lang="en-US" sz="1400" dirty="0">
                    <a:solidFill>
                      <a:srgbClr val="000000"/>
                    </a:solidFill>
                  </a:rPr>
                  <a:t>as real or fake, respectively.</a:t>
                </a:r>
              </a:p>
            </p:txBody>
          </p:sp>
        </mc:Choice>
        <mc:Fallback xmlns="">
          <p:sp>
            <p:nvSpPr>
              <p:cNvPr id="8" name="CuadroTexto 3">
                <a:extLst>
                  <a:ext uri="{FF2B5EF4-FFF2-40B4-BE49-F238E27FC236}">
                    <a16:creationId xmlns:a16="http://schemas.microsoft.com/office/drawing/2014/main" id="{1A6F78D4-0CD0-4EDF-A762-3811C95461D8}"/>
                  </a:ext>
                </a:extLst>
              </p:cNvPr>
              <p:cNvSpPr txBox="1">
                <a:spLocks noRot="1" noChangeAspect="1" noMove="1" noResize="1" noEditPoints="1" noAdjustHandles="1" noChangeArrowheads="1" noChangeShapeType="1" noTextEdit="1"/>
              </p:cNvSpPr>
              <p:nvPr/>
            </p:nvSpPr>
            <p:spPr>
              <a:xfrm>
                <a:off x="5948475" y="1298198"/>
                <a:ext cx="5616753" cy="3930371"/>
              </a:xfrm>
              <a:prstGeom prst="rect">
                <a:avLst/>
              </a:prstGeom>
              <a:blipFill>
                <a:blip r:embed="rId3"/>
                <a:stretch>
                  <a:fillRect l="-217" b="-62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4ABD40FC-01AC-46BC-9239-65DF751BDE1A}"/>
                  </a:ext>
                </a:extLst>
              </p:cNvPr>
              <p:cNvSpPr txBox="1"/>
              <p:nvPr/>
            </p:nvSpPr>
            <p:spPr>
              <a:xfrm>
                <a:off x="273187" y="5296406"/>
                <a:ext cx="5193894" cy="1046440"/>
              </a:xfrm>
              <a:prstGeom prst="rect">
                <a:avLst/>
              </a:prstGeom>
              <a:noFill/>
            </p:spPr>
            <p:txBody>
              <a:bodyPr wrap="square" rtlCol="0">
                <a:spAutoFit/>
              </a:bodyPr>
              <a:lstStyle/>
              <a:p>
                <a:endParaRPr lang="en-US" sz="1400" dirty="0">
                  <a:solidFill>
                    <a:srgbClr val="000000"/>
                  </a:solidFill>
                  <a:latin typeface="+mj-lt"/>
                </a:endParaRPr>
              </a:p>
              <a:p>
                <a:r>
                  <a:rPr lang="en-US" sz="1600" b="1" dirty="0">
                    <a:solidFill>
                      <a:schemeClr val="accent1"/>
                    </a:solidFill>
                    <a:highlight>
                      <a:srgbClr val="000000"/>
                    </a:highlight>
                  </a:rPr>
                  <a:t>A(x) is defined as below:</a:t>
                </a:r>
              </a:p>
              <a:p>
                <a:pPr marL="285750" indent="-285750">
                  <a:buFont typeface="Arial" panose="020B0604020202020204" pitchFamily="34" charset="0"/>
                  <a:buChar char="•"/>
                </a:pPr>
                <a14:m>
                  <m:oMath xmlns:m="http://schemas.openxmlformats.org/officeDocument/2006/math">
                    <m:r>
                      <a:rPr lang="en-US" sz="1600" b="0" i="1" smtClean="0">
                        <a:solidFill>
                          <a:srgbClr val="000000"/>
                        </a:solidFill>
                        <a:latin typeface="Cambria Math" panose="02040503050406030204" pitchFamily="18" charset="0"/>
                      </a:rPr>
                      <m:t>𝐴</m:t>
                    </m:r>
                    <m:d>
                      <m:dPr>
                        <m:ctrlPr>
                          <a:rPr lang="en-US" sz="1600" b="0" i="1" smtClean="0">
                            <a:solidFill>
                              <a:srgbClr val="000000"/>
                            </a:solidFill>
                            <a:latin typeface="Cambria Math" panose="02040503050406030204" pitchFamily="18" charset="0"/>
                          </a:rPr>
                        </m:ctrlPr>
                      </m:dPr>
                      <m:e>
                        <m:r>
                          <a:rPr lang="en-US" sz="1600" b="0" i="1" smtClean="0">
                            <a:solidFill>
                              <a:srgbClr val="000000"/>
                            </a:solidFill>
                            <a:latin typeface="Cambria Math" panose="02040503050406030204" pitchFamily="18" charset="0"/>
                          </a:rPr>
                          <m:t>𝑥</m:t>
                        </m:r>
                      </m:e>
                    </m:d>
                    <m:r>
                      <a:rPr lang="en-US" sz="1600" b="0" i="1" smtClean="0">
                        <a:solidFill>
                          <a:srgbClr val="000000"/>
                        </a:solidFill>
                        <a:latin typeface="Cambria Math" panose="02040503050406030204" pitchFamily="18" charset="0"/>
                      </a:rPr>
                      <m:t>=||</m:t>
                    </m:r>
                    <m:r>
                      <a:rPr lang="en-US" sz="1600" b="0" i="1" smtClean="0">
                        <a:solidFill>
                          <a:srgbClr val="000000"/>
                        </a:solidFill>
                        <a:latin typeface="Cambria Math" panose="02040503050406030204" pitchFamily="18" charset="0"/>
                      </a:rPr>
                      <m:t>𝑧</m:t>
                    </m:r>
                    <m:r>
                      <a:rPr lang="en-US" sz="1600" b="0" i="1" smtClean="0">
                        <a:solidFill>
                          <a:srgbClr val="000000"/>
                        </a:solidFill>
                        <a:latin typeface="Cambria Math" panose="02040503050406030204" pitchFamily="18" charset="0"/>
                      </a:rPr>
                      <m:t>−</m:t>
                    </m:r>
                    <m:sSup>
                      <m:sSupPr>
                        <m:ctrlPr>
                          <a:rPr lang="en-US" sz="1600" b="0" i="1" smtClean="0">
                            <a:solidFill>
                              <a:srgbClr val="000000"/>
                            </a:solidFill>
                            <a:latin typeface="Cambria Math" panose="02040503050406030204" pitchFamily="18" charset="0"/>
                          </a:rPr>
                        </m:ctrlPr>
                      </m:sSupPr>
                      <m:e>
                        <m:r>
                          <a:rPr lang="en-US" sz="1600" b="0" i="1" smtClean="0">
                            <a:solidFill>
                              <a:srgbClr val="000000"/>
                            </a:solidFill>
                            <a:latin typeface="Cambria Math" panose="02040503050406030204" pitchFamily="18" charset="0"/>
                          </a:rPr>
                          <m:t>𝑧</m:t>
                        </m:r>
                      </m:e>
                      <m:sup>
                        <m:r>
                          <a:rPr lang="en-US" sz="1600" b="0" i="1" smtClean="0">
                            <a:solidFill>
                              <a:srgbClr val="000000"/>
                            </a:solidFill>
                            <a:latin typeface="Cambria Math" panose="02040503050406030204" pitchFamily="18" charset="0"/>
                          </a:rPr>
                          <m:t>′</m:t>
                        </m:r>
                      </m:sup>
                    </m:sSup>
                  </m:oMath>
                </a14:m>
                <a:r>
                  <a:rPr lang="en-US" sz="1600" dirty="0">
                    <a:solidFill>
                      <a:srgbClr val="000000"/>
                    </a:solidFill>
                  </a:rPr>
                  <a:t>||</a:t>
                </a:r>
              </a:p>
              <a:p>
                <a:endParaRPr lang="en-US" sz="1600" dirty="0">
                  <a:solidFill>
                    <a:srgbClr val="000000"/>
                  </a:solidFill>
                </a:endParaRPr>
              </a:p>
            </p:txBody>
          </p:sp>
        </mc:Choice>
        <mc:Fallback xmlns="">
          <p:sp>
            <p:nvSpPr>
              <p:cNvPr id="9" name="TextBox 8">
                <a:extLst>
                  <a:ext uri="{FF2B5EF4-FFF2-40B4-BE49-F238E27FC236}">
                    <a16:creationId xmlns:a16="http://schemas.microsoft.com/office/drawing/2014/main" id="{4ABD40FC-01AC-46BC-9239-65DF751BDE1A}"/>
                  </a:ext>
                </a:extLst>
              </p:cNvPr>
              <p:cNvSpPr txBox="1">
                <a:spLocks noRot="1" noChangeAspect="1" noMove="1" noResize="1" noEditPoints="1" noAdjustHandles="1" noChangeArrowheads="1" noChangeShapeType="1" noTextEdit="1"/>
              </p:cNvSpPr>
              <p:nvPr/>
            </p:nvSpPr>
            <p:spPr>
              <a:xfrm>
                <a:off x="273187" y="5296406"/>
                <a:ext cx="5193894" cy="1046440"/>
              </a:xfrm>
              <a:prstGeom prst="rect">
                <a:avLst/>
              </a:prstGeom>
              <a:blipFill>
                <a:blip r:embed="rId4"/>
                <a:stretch>
                  <a:fillRect l="-704"/>
                </a:stretch>
              </a:blipFill>
            </p:spPr>
            <p:txBody>
              <a:bodyPr/>
              <a:lstStyle/>
              <a:p>
                <a:r>
                  <a:rPr lang="en-US">
                    <a:noFill/>
                  </a:rPr>
                  <a:t> </a:t>
                </a:r>
              </a:p>
            </p:txBody>
          </p:sp>
        </mc:Fallback>
      </mc:AlternateContent>
    </p:spTree>
    <p:extLst>
      <p:ext uri="{BB962C8B-B14F-4D97-AF65-F5344CB8AC3E}">
        <p14:creationId xmlns:p14="http://schemas.microsoft.com/office/powerpoint/2010/main" val="4021512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ED4EC942-F07C-0F44-8AEB-DF2058E18405}"/>
              </a:ext>
            </a:extLst>
          </p:cNvPr>
          <p:cNvSpPr/>
          <p:nvPr/>
        </p:nvSpPr>
        <p:spPr>
          <a:xfrm>
            <a:off x="0" y="531101"/>
            <a:ext cx="12192000" cy="89208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9" name="Marcador de texto 8">
            <a:extLst>
              <a:ext uri="{FF2B5EF4-FFF2-40B4-BE49-F238E27FC236}">
                <a16:creationId xmlns:a16="http://schemas.microsoft.com/office/drawing/2014/main" id="{F30BC2A2-5FF1-9C43-A017-CD802871BB4D}"/>
              </a:ext>
            </a:extLst>
          </p:cNvPr>
          <p:cNvSpPr>
            <a:spLocks noGrp="1"/>
          </p:cNvSpPr>
          <p:nvPr>
            <p:ph type="body" sz="quarter" idx="13"/>
          </p:nvPr>
        </p:nvSpPr>
        <p:spPr>
          <a:xfrm>
            <a:off x="845684" y="240918"/>
            <a:ext cx="3771392" cy="365125"/>
          </a:xfrm>
        </p:spPr>
        <p:txBody>
          <a:bodyPr>
            <a:normAutofit fontScale="92500"/>
          </a:bodyPr>
          <a:lstStyle/>
          <a:p>
            <a:r>
              <a:rPr lang="es-ES" dirty="0"/>
              <a:t>04 RESEARCH AND RESULTS</a:t>
            </a:r>
          </a:p>
        </p:txBody>
      </p:sp>
      <p:sp>
        <p:nvSpPr>
          <p:cNvPr id="12" name="CuadroTexto 11">
            <a:extLst>
              <a:ext uri="{FF2B5EF4-FFF2-40B4-BE49-F238E27FC236}">
                <a16:creationId xmlns:a16="http://schemas.microsoft.com/office/drawing/2014/main" id="{FBFA3DBD-00DE-9E44-828F-4B1F9E93C360}"/>
              </a:ext>
            </a:extLst>
          </p:cNvPr>
          <p:cNvSpPr txBox="1"/>
          <p:nvPr/>
        </p:nvSpPr>
        <p:spPr>
          <a:xfrm>
            <a:off x="0" y="940763"/>
            <a:ext cx="12192000"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3600" b="1" i="0" u="none" strike="noStrike" kern="1200" cap="none" spc="0" normalizeH="0" baseline="0" noProof="0" dirty="0" err="1">
                <a:ln>
                  <a:noFill/>
                </a:ln>
                <a:solidFill>
                  <a:srgbClr val="000000">
                    <a:lumMod val="95000"/>
                    <a:lumOff val="5000"/>
                  </a:srgbClr>
                </a:solidFill>
                <a:effectLst/>
                <a:uLnTx/>
                <a:uFillTx/>
                <a:latin typeface="Arial" panose="020B0604020202020204"/>
                <a:ea typeface="Roboto" panose="02000000000000000000" pitchFamily="2" charset="0"/>
                <a:cs typeface="Roboto" panose="02000000000000000000" pitchFamily="2" charset="0"/>
              </a:rPr>
              <a:t>Results</a:t>
            </a:r>
            <a:r>
              <a:rPr kumimoji="0" lang="es-ES" sz="3600" b="1" i="0" u="none" strike="noStrike" kern="1200" cap="none" spc="0" normalizeH="0" baseline="0" noProof="0" dirty="0">
                <a:ln>
                  <a:noFill/>
                </a:ln>
                <a:solidFill>
                  <a:srgbClr val="000000">
                    <a:lumMod val="95000"/>
                    <a:lumOff val="5000"/>
                  </a:srgbClr>
                </a:solidFill>
                <a:effectLst/>
                <a:uLnTx/>
                <a:uFillTx/>
                <a:latin typeface="Arial" panose="020B0604020202020204"/>
                <a:ea typeface="Roboto" panose="02000000000000000000" pitchFamily="2" charset="0"/>
                <a:cs typeface="Roboto" panose="02000000000000000000" pitchFamily="2" charset="0"/>
              </a:rPr>
              <a:t> </a:t>
            </a:r>
            <a:r>
              <a:rPr kumimoji="0" lang="es-ES" sz="3600" b="1" i="0" u="none" strike="noStrike" kern="1200" cap="none" spc="0" normalizeH="0" baseline="0" noProof="0" dirty="0" err="1">
                <a:ln>
                  <a:noFill/>
                </a:ln>
                <a:solidFill>
                  <a:srgbClr val="000000">
                    <a:lumMod val="95000"/>
                    <a:lumOff val="5000"/>
                  </a:srgbClr>
                </a:solidFill>
                <a:effectLst/>
                <a:uLnTx/>
                <a:uFillTx/>
                <a:latin typeface="Arial" panose="020B0604020202020204"/>
                <a:ea typeface="Roboto" panose="02000000000000000000" pitchFamily="2" charset="0"/>
                <a:cs typeface="Roboto" panose="02000000000000000000" pitchFamily="2" charset="0"/>
              </a:rPr>
              <a:t>for</a:t>
            </a:r>
            <a:r>
              <a:rPr kumimoji="0" lang="es-ES" sz="3600" b="1" i="0" u="none" strike="noStrike" kern="1200" cap="none" spc="0" normalizeH="0" baseline="0" noProof="0" dirty="0">
                <a:ln>
                  <a:noFill/>
                </a:ln>
                <a:solidFill>
                  <a:srgbClr val="000000">
                    <a:lumMod val="95000"/>
                    <a:lumOff val="5000"/>
                  </a:srgbClr>
                </a:solidFill>
                <a:effectLst/>
                <a:uLnTx/>
                <a:uFillTx/>
                <a:latin typeface="Arial" panose="020B0604020202020204"/>
                <a:ea typeface="Roboto" panose="02000000000000000000" pitchFamily="2" charset="0"/>
                <a:cs typeface="Roboto" panose="02000000000000000000" pitchFamily="2" charset="0"/>
              </a:rPr>
              <a:t> </a:t>
            </a:r>
            <a:r>
              <a:rPr lang="es-ES" sz="3600" b="1" dirty="0">
                <a:solidFill>
                  <a:srgbClr val="FFC000"/>
                </a:solidFill>
                <a:highlight>
                  <a:srgbClr val="000000"/>
                </a:highlight>
                <a:latin typeface="Arial" panose="020B0604020202020204"/>
              </a:rPr>
              <a:t>GAN </a:t>
            </a:r>
            <a:r>
              <a:rPr lang="es-ES" sz="3600" b="1" dirty="0" err="1">
                <a:solidFill>
                  <a:srgbClr val="FFC000"/>
                </a:solidFill>
                <a:highlight>
                  <a:srgbClr val="000000"/>
                </a:highlight>
                <a:latin typeface="Arial" panose="020B0604020202020204"/>
              </a:rPr>
              <a:t>Based</a:t>
            </a:r>
            <a:r>
              <a:rPr lang="es-ES" sz="3600" b="1" dirty="0">
                <a:solidFill>
                  <a:srgbClr val="FFC000"/>
                </a:solidFill>
                <a:highlight>
                  <a:srgbClr val="000000"/>
                </a:highlight>
                <a:latin typeface="Arial" panose="020B0604020202020204"/>
              </a:rPr>
              <a:t> </a:t>
            </a:r>
            <a:r>
              <a:rPr lang="es-ES" sz="3600" b="1" dirty="0" err="1">
                <a:solidFill>
                  <a:srgbClr val="FFC000"/>
                </a:solidFill>
                <a:highlight>
                  <a:srgbClr val="000000"/>
                </a:highlight>
                <a:latin typeface="Arial" panose="020B0604020202020204"/>
              </a:rPr>
              <a:t>Approaches</a:t>
            </a:r>
            <a:endParaRPr kumimoji="0" lang="es-ES" sz="3600" b="1" i="0" u="none" strike="noStrike" kern="1200" cap="none" spc="0" normalizeH="0" baseline="0" noProof="0" dirty="0">
              <a:ln>
                <a:noFill/>
              </a:ln>
              <a:solidFill>
                <a:srgbClr val="000000">
                  <a:lumMod val="95000"/>
                  <a:lumOff val="5000"/>
                </a:srgbClr>
              </a:solidFill>
              <a:effectLst/>
              <a:uLnTx/>
              <a:uFillTx/>
              <a:latin typeface="Arial" panose="020B0604020202020204"/>
              <a:ea typeface="+mn-ea"/>
              <a:cs typeface="+mn-cs"/>
            </a:endParaRPr>
          </a:p>
        </p:txBody>
      </p:sp>
      <p:pic>
        <p:nvPicPr>
          <p:cNvPr id="4" name="Picture 3">
            <a:extLst>
              <a:ext uri="{FF2B5EF4-FFF2-40B4-BE49-F238E27FC236}">
                <a16:creationId xmlns:a16="http://schemas.microsoft.com/office/drawing/2014/main" id="{88731460-9FC9-4F9D-A685-06FFA4F88FF6}"/>
              </a:ext>
            </a:extLst>
          </p:cNvPr>
          <p:cNvPicPr>
            <a:picLocks noChangeAspect="1"/>
          </p:cNvPicPr>
          <p:nvPr/>
        </p:nvPicPr>
        <p:blipFill>
          <a:blip r:embed="rId2"/>
          <a:stretch>
            <a:fillRect/>
          </a:stretch>
        </p:blipFill>
        <p:spPr>
          <a:xfrm>
            <a:off x="2868749" y="1789611"/>
            <a:ext cx="5842974" cy="4430885"/>
          </a:xfrm>
          <a:prstGeom prst="rect">
            <a:avLst/>
          </a:prstGeom>
        </p:spPr>
      </p:pic>
    </p:spTree>
    <p:extLst>
      <p:ext uri="{BB962C8B-B14F-4D97-AF65-F5344CB8AC3E}">
        <p14:creationId xmlns:p14="http://schemas.microsoft.com/office/powerpoint/2010/main" val="2364012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ED4EC942-F07C-0F44-8AEB-DF2058E18405}"/>
              </a:ext>
            </a:extLst>
          </p:cNvPr>
          <p:cNvSpPr/>
          <p:nvPr/>
        </p:nvSpPr>
        <p:spPr>
          <a:xfrm>
            <a:off x="0" y="531101"/>
            <a:ext cx="12192000" cy="89208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9" name="Marcador de texto 8">
            <a:extLst>
              <a:ext uri="{FF2B5EF4-FFF2-40B4-BE49-F238E27FC236}">
                <a16:creationId xmlns:a16="http://schemas.microsoft.com/office/drawing/2014/main" id="{F30BC2A2-5FF1-9C43-A017-CD802871BB4D}"/>
              </a:ext>
            </a:extLst>
          </p:cNvPr>
          <p:cNvSpPr>
            <a:spLocks noGrp="1"/>
          </p:cNvSpPr>
          <p:nvPr>
            <p:ph type="body" sz="quarter" idx="13"/>
          </p:nvPr>
        </p:nvSpPr>
        <p:spPr>
          <a:xfrm>
            <a:off x="845684" y="240918"/>
            <a:ext cx="3771392" cy="365125"/>
          </a:xfrm>
        </p:spPr>
        <p:txBody>
          <a:bodyPr>
            <a:normAutofit fontScale="92500"/>
          </a:bodyPr>
          <a:lstStyle/>
          <a:p>
            <a:r>
              <a:rPr lang="es-ES" dirty="0"/>
              <a:t>04 RESEARCH AND RESULTS</a:t>
            </a:r>
          </a:p>
        </p:txBody>
      </p:sp>
      <p:sp>
        <p:nvSpPr>
          <p:cNvPr id="12" name="CuadroTexto 11">
            <a:extLst>
              <a:ext uri="{FF2B5EF4-FFF2-40B4-BE49-F238E27FC236}">
                <a16:creationId xmlns:a16="http://schemas.microsoft.com/office/drawing/2014/main" id="{FBFA3DBD-00DE-9E44-828F-4B1F9E93C360}"/>
              </a:ext>
            </a:extLst>
          </p:cNvPr>
          <p:cNvSpPr txBox="1"/>
          <p:nvPr/>
        </p:nvSpPr>
        <p:spPr>
          <a:xfrm>
            <a:off x="0" y="940763"/>
            <a:ext cx="12192000"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3600" b="1" i="0" u="none" strike="noStrike" kern="1200" cap="none" spc="0" normalizeH="0" baseline="0" noProof="0" dirty="0" err="1">
                <a:ln>
                  <a:noFill/>
                </a:ln>
                <a:solidFill>
                  <a:srgbClr val="000000">
                    <a:lumMod val="95000"/>
                    <a:lumOff val="5000"/>
                  </a:srgbClr>
                </a:solidFill>
                <a:effectLst/>
                <a:uLnTx/>
                <a:uFillTx/>
                <a:latin typeface="Arial" panose="020B0604020202020204"/>
                <a:ea typeface="Roboto" panose="02000000000000000000" pitchFamily="2" charset="0"/>
                <a:cs typeface="Roboto" panose="02000000000000000000" pitchFamily="2" charset="0"/>
              </a:rPr>
              <a:t>Results</a:t>
            </a:r>
            <a:r>
              <a:rPr kumimoji="0" lang="es-ES" sz="3600" b="1" i="0" u="none" strike="noStrike" kern="1200" cap="none" spc="0" normalizeH="0" baseline="0" noProof="0" dirty="0">
                <a:ln>
                  <a:noFill/>
                </a:ln>
                <a:solidFill>
                  <a:srgbClr val="000000">
                    <a:lumMod val="95000"/>
                    <a:lumOff val="5000"/>
                  </a:srgbClr>
                </a:solidFill>
                <a:effectLst/>
                <a:uLnTx/>
                <a:uFillTx/>
                <a:latin typeface="Arial" panose="020B0604020202020204"/>
                <a:ea typeface="Roboto" panose="02000000000000000000" pitchFamily="2" charset="0"/>
                <a:cs typeface="Roboto" panose="02000000000000000000" pitchFamily="2" charset="0"/>
              </a:rPr>
              <a:t> </a:t>
            </a:r>
            <a:r>
              <a:rPr kumimoji="0" lang="es-ES" sz="3600" b="1" i="0" u="none" strike="noStrike" kern="1200" cap="none" spc="0" normalizeH="0" baseline="0" noProof="0" dirty="0" err="1">
                <a:ln>
                  <a:noFill/>
                </a:ln>
                <a:solidFill>
                  <a:srgbClr val="000000">
                    <a:lumMod val="95000"/>
                    <a:lumOff val="5000"/>
                  </a:srgbClr>
                </a:solidFill>
                <a:effectLst/>
                <a:uLnTx/>
                <a:uFillTx/>
                <a:latin typeface="Arial" panose="020B0604020202020204"/>
                <a:ea typeface="Roboto" panose="02000000000000000000" pitchFamily="2" charset="0"/>
                <a:cs typeface="Roboto" panose="02000000000000000000" pitchFamily="2" charset="0"/>
              </a:rPr>
              <a:t>for</a:t>
            </a:r>
            <a:r>
              <a:rPr kumimoji="0" lang="es-ES" sz="3600" b="1" i="0" u="none" strike="noStrike" kern="1200" cap="none" spc="0" normalizeH="0" baseline="0" noProof="0" dirty="0">
                <a:ln>
                  <a:noFill/>
                </a:ln>
                <a:solidFill>
                  <a:srgbClr val="000000">
                    <a:lumMod val="95000"/>
                    <a:lumOff val="5000"/>
                  </a:srgbClr>
                </a:solidFill>
                <a:effectLst/>
                <a:uLnTx/>
                <a:uFillTx/>
                <a:latin typeface="Arial" panose="020B0604020202020204"/>
                <a:ea typeface="Roboto" panose="02000000000000000000" pitchFamily="2" charset="0"/>
                <a:cs typeface="Roboto" panose="02000000000000000000" pitchFamily="2" charset="0"/>
              </a:rPr>
              <a:t> </a:t>
            </a:r>
            <a:r>
              <a:rPr lang="es-ES" sz="3600" b="1" dirty="0">
                <a:solidFill>
                  <a:srgbClr val="FFC000"/>
                </a:solidFill>
                <a:highlight>
                  <a:srgbClr val="000000"/>
                </a:highlight>
                <a:latin typeface="Arial" panose="020B0604020202020204"/>
              </a:rPr>
              <a:t>GAN </a:t>
            </a:r>
            <a:r>
              <a:rPr lang="es-ES" sz="3600" b="1" dirty="0" err="1">
                <a:solidFill>
                  <a:srgbClr val="FFC000"/>
                </a:solidFill>
                <a:highlight>
                  <a:srgbClr val="000000"/>
                </a:highlight>
                <a:latin typeface="Arial" panose="020B0604020202020204"/>
              </a:rPr>
              <a:t>Based</a:t>
            </a:r>
            <a:r>
              <a:rPr lang="es-ES" sz="3600" b="1" dirty="0">
                <a:solidFill>
                  <a:srgbClr val="FFC000"/>
                </a:solidFill>
                <a:highlight>
                  <a:srgbClr val="000000"/>
                </a:highlight>
                <a:latin typeface="Arial" panose="020B0604020202020204"/>
              </a:rPr>
              <a:t> </a:t>
            </a:r>
            <a:r>
              <a:rPr lang="es-ES" sz="3600" b="1" dirty="0" err="1">
                <a:solidFill>
                  <a:srgbClr val="FFC000"/>
                </a:solidFill>
                <a:highlight>
                  <a:srgbClr val="000000"/>
                </a:highlight>
                <a:latin typeface="Arial" panose="020B0604020202020204"/>
              </a:rPr>
              <a:t>Approaches</a:t>
            </a:r>
            <a:endParaRPr kumimoji="0" lang="es-ES" sz="3600" b="1" i="0" u="none" strike="noStrike" kern="1200" cap="none" spc="0" normalizeH="0" baseline="0" noProof="0" dirty="0">
              <a:ln>
                <a:noFill/>
              </a:ln>
              <a:solidFill>
                <a:srgbClr val="000000">
                  <a:lumMod val="95000"/>
                  <a:lumOff val="5000"/>
                </a:srgbClr>
              </a:solidFill>
              <a:effectLst/>
              <a:uLnTx/>
              <a:uFillTx/>
              <a:latin typeface="Arial" panose="020B0604020202020204"/>
              <a:ea typeface="+mn-ea"/>
              <a:cs typeface="+mn-cs"/>
            </a:endParaRPr>
          </a:p>
        </p:txBody>
      </p:sp>
      <p:pic>
        <p:nvPicPr>
          <p:cNvPr id="3" name="Picture 2">
            <a:extLst>
              <a:ext uri="{FF2B5EF4-FFF2-40B4-BE49-F238E27FC236}">
                <a16:creationId xmlns:a16="http://schemas.microsoft.com/office/drawing/2014/main" id="{6B835B58-8026-493A-A562-29700E163411}"/>
              </a:ext>
            </a:extLst>
          </p:cNvPr>
          <p:cNvPicPr>
            <a:picLocks noChangeAspect="1"/>
          </p:cNvPicPr>
          <p:nvPr/>
        </p:nvPicPr>
        <p:blipFill>
          <a:blip r:embed="rId2"/>
          <a:stretch>
            <a:fillRect/>
          </a:stretch>
        </p:blipFill>
        <p:spPr>
          <a:xfrm>
            <a:off x="1819167" y="2109109"/>
            <a:ext cx="8305774" cy="3061758"/>
          </a:xfrm>
          <a:prstGeom prst="rect">
            <a:avLst/>
          </a:prstGeom>
        </p:spPr>
      </p:pic>
    </p:spTree>
    <p:extLst>
      <p:ext uri="{BB962C8B-B14F-4D97-AF65-F5344CB8AC3E}">
        <p14:creationId xmlns:p14="http://schemas.microsoft.com/office/powerpoint/2010/main" val="2440567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BAD7E4BF-D22E-7147-AF81-E58A2F6811AA}"/>
              </a:ext>
            </a:extLst>
          </p:cNvPr>
          <p:cNvPicPr>
            <a:picLocks noChangeAspect="1"/>
          </p:cNvPicPr>
          <p:nvPr/>
        </p:nvPicPr>
        <p:blipFill rotWithShape="1">
          <a:blip r:embed="rId2" cstate="screen">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rcRect/>
          <a:stretch/>
        </p:blipFill>
        <p:spPr>
          <a:xfrm>
            <a:off x="0" y="2409741"/>
            <a:ext cx="4818743" cy="4448260"/>
          </a:xfrm>
          <a:prstGeom prst="rect">
            <a:avLst/>
          </a:prstGeom>
        </p:spPr>
      </p:pic>
      <p:sp>
        <p:nvSpPr>
          <p:cNvPr id="2" name="CuadroTexto 1">
            <a:extLst>
              <a:ext uri="{FF2B5EF4-FFF2-40B4-BE49-F238E27FC236}">
                <a16:creationId xmlns:a16="http://schemas.microsoft.com/office/drawing/2014/main" id="{1F7B638D-B59A-784C-9389-39A1A4FC76C1}"/>
              </a:ext>
            </a:extLst>
          </p:cNvPr>
          <p:cNvSpPr txBox="1"/>
          <p:nvPr/>
        </p:nvSpPr>
        <p:spPr>
          <a:xfrm>
            <a:off x="845683" y="2066376"/>
            <a:ext cx="5250301" cy="923330"/>
          </a:xfrm>
          <a:prstGeom prst="rect">
            <a:avLst/>
          </a:prstGeom>
          <a:noFill/>
        </p:spPr>
        <p:txBody>
          <a:bodyPr wrap="square" rtlCol="0">
            <a:spAutoFit/>
          </a:bodyPr>
          <a:lstStyle/>
          <a:p>
            <a:r>
              <a:rPr lang="es-ES" sz="5400" spc="300" dirty="0">
                <a:solidFill>
                  <a:schemeClr val="bg1"/>
                </a:solidFill>
                <a:latin typeface="Oswald Medium" pitchFamily="2" charset="77"/>
                <a:ea typeface="Roboto" panose="02000000000000000000" pitchFamily="2" charset="0"/>
                <a:cs typeface="Roboto" panose="02000000000000000000" pitchFamily="2" charset="0"/>
              </a:rPr>
              <a:t>CONCLUSION</a:t>
            </a:r>
          </a:p>
        </p:txBody>
      </p:sp>
      <p:cxnSp>
        <p:nvCxnSpPr>
          <p:cNvPr id="8" name="Conector recto 7">
            <a:extLst>
              <a:ext uri="{FF2B5EF4-FFF2-40B4-BE49-F238E27FC236}">
                <a16:creationId xmlns:a16="http://schemas.microsoft.com/office/drawing/2014/main" id="{36644B05-742B-6240-8FB3-6522BCE66381}"/>
              </a:ext>
            </a:extLst>
          </p:cNvPr>
          <p:cNvCxnSpPr/>
          <p:nvPr/>
        </p:nvCxnSpPr>
        <p:spPr>
          <a:xfrm>
            <a:off x="961292" y="3292209"/>
            <a:ext cx="0" cy="152400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0" name="Rectángulo 9">
            <a:extLst>
              <a:ext uri="{FF2B5EF4-FFF2-40B4-BE49-F238E27FC236}">
                <a16:creationId xmlns:a16="http://schemas.microsoft.com/office/drawing/2014/main" id="{BCEFF1E3-3D5A-094A-97F7-EF40A223C68D}"/>
              </a:ext>
            </a:extLst>
          </p:cNvPr>
          <p:cNvSpPr/>
          <p:nvPr/>
        </p:nvSpPr>
        <p:spPr>
          <a:xfrm>
            <a:off x="845684" y="496716"/>
            <a:ext cx="1484702" cy="1569660"/>
          </a:xfrm>
          <a:prstGeom prst="rect">
            <a:avLst/>
          </a:prstGeom>
        </p:spPr>
        <p:txBody>
          <a:bodyPr wrap="none">
            <a:spAutoFit/>
          </a:bodyPr>
          <a:lstStyle/>
          <a:p>
            <a:r>
              <a:rPr lang="es-ES" sz="9600" spc="300" dirty="0">
                <a:solidFill>
                  <a:schemeClr val="tx1">
                    <a:lumMod val="75000"/>
                    <a:lumOff val="25000"/>
                  </a:schemeClr>
                </a:solidFill>
                <a:latin typeface="Oswald" pitchFamily="2" charset="77"/>
                <a:ea typeface="Roboto" panose="02000000000000000000" pitchFamily="2" charset="0"/>
                <a:cs typeface="Roboto" panose="02000000000000000000" pitchFamily="2" charset="0"/>
              </a:rPr>
              <a:t>05</a:t>
            </a:r>
            <a:endParaRPr lang="es-ES" spc="300" dirty="0">
              <a:solidFill>
                <a:schemeClr val="tx1">
                  <a:lumMod val="75000"/>
                  <a:lumOff val="25000"/>
                </a:schemeClr>
              </a:solidFill>
            </a:endParaRPr>
          </a:p>
        </p:txBody>
      </p:sp>
    </p:spTree>
    <p:extLst>
      <p:ext uri="{BB962C8B-B14F-4D97-AF65-F5344CB8AC3E}">
        <p14:creationId xmlns:p14="http://schemas.microsoft.com/office/powerpoint/2010/main" val="23682438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ángulo 12">
            <a:extLst>
              <a:ext uri="{FF2B5EF4-FFF2-40B4-BE49-F238E27FC236}">
                <a16:creationId xmlns:a16="http://schemas.microsoft.com/office/drawing/2014/main" id="{9E1ED1C0-EC91-B649-BFB3-208839DA734B}"/>
              </a:ext>
            </a:extLst>
          </p:cNvPr>
          <p:cNvSpPr/>
          <p:nvPr/>
        </p:nvSpPr>
        <p:spPr>
          <a:xfrm>
            <a:off x="0" y="824362"/>
            <a:ext cx="12192000" cy="1743021"/>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Marcador de texto 1">
            <a:extLst>
              <a:ext uri="{FF2B5EF4-FFF2-40B4-BE49-F238E27FC236}">
                <a16:creationId xmlns:a16="http://schemas.microsoft.com/office/drawing/2014/main" id="{F2B03C63-0C31-D543-8F70-268E10983E71}"/>
              </a:ext>
            </a:extLst>
          </p:cNvPr>
          <p:cNvSpPr>
            <a:spLocks noGrp="1"/>
          </p:cNvSpPr>
          <p:nvPr>
            <p:ph type="body" sz="quarter" idx="13"/>
          </p:nvPr>
        </p:nvSpPr>
        <p:spPr/>
        <p:txBody>
          <a:bodyPr/>
          <a:lstStyle/>
          <a:p>
            <a:r>
              <a:rPr lang="es-ES" dirty="0"/>
              <a:t>05_ </a:t>
            </a:r>
            <a:r>
              <a:rPr lang="es-ES" dirty="0" err="1"/>
              <a:t>Conclusions</a:t>
            </a:r>
            <a:endParaRPr lang="es-ES" dirty="0"/>
          </a:p>
        </p:txBody>
      </p:sp>
      <p:sp>
        <p:nvSpPr>
          <p:cNvPr id="9" name="CuadroTexto 8">
            <a:extLst>
              <a:ext uri="{FF2B5EF4-FFF2-40B4-BE49-F238E27FC236}">
                <a16:creationId xmlns:a16="http://schemas.microsoft.com/office/drawing/2014/main" id="{D96A92AD-6042-F645-B4F9-4CEA075EF2D8}"/>
              </a:ext>
            </a:extLst>
          </p:cNvPr>
          <p:cNvSpPr txBox="1"/>
          <p:nvPr/>
        </p:nvSpPr>
        <p:spPr>
          <a:xfrm>
            <a:off x="268826" y="1145180"/>
            <a:ext cx="3431848" cy="1200329"/>
          </a:xfrm>
          <a:prstGeom prst="rect">
            <a:avLst/>
          </a:prstGeom>
          <a:noFill/>
        </p:spPr>
        <p:txBody>
          <a:bodyPr wrap="square" rtlCol="0">
            <a:spAutoFit/>
          </a:bodyPr>
          <a:lstStyle/>
          <a:p>
            <a:r>
              <a:rPr lang="es-ES" sz="2400" b="1" dirty="0" err="1">
                <a:solidFill>
                  <a:schemeClr val="accent1"/>
                </a:solidFill>
                <a:highlight>
                  <a:srgbClr val="000000"/>
                </a:highlight>
                <a:latin typeface="+mj-lt"/>
                <a:ea typeface="Roboto" panose="02000000000000000000" pitchFamily="2" charset="0"/>
                <a:cs typeface="Roboto" panose="02000000000000000000" pitchFamily="2" charset="0"/>
              </a:rPr>
              <a:t>Combination</a:t>
            </a:r>
            <a:r>
              <a:rPr lang="es-ES" sz="2400" b="1" dirty="0">
                <a:solidFill>
                  <a:schemeClr val="accent1"/>
                </a:solidFill>
                <a:highlight>
                  <a:srgbClr val="000000"/>
                </a:highlight>
                <a:latin typeface="+mj-lt"/>
                <a:ea typeface="Roboto" panose="02000000000000000000" pitchFamily="2" charset="0"/>
                <a:cs typeface="Roboto" panose="02000000000000000000" pitchFamily="2" charset="0"/>
              </a:rPr>
              <a:t> </a:t>
            </a:r>
            <a:r>
              <a:rPr lang="es-ES" sz="2400" b="1" dirty="0" err="1">
                <a:solidFill>
                  <a:schemeClr val="accent1"/>
                </a:solidFill>
                <a:highlight>
                  <a:srgbClr val="000000"/>
                </a:highlight>
                <a:latin typeface="+mj-lt"/>
                <a:ea typeface="Roboto" panose="02000000000000000000" pitchFamily="2" charset="0"/>
                <a:cs typeface="Roboto" panose="02000000000000000000" pitchFamily="2" charset="0"/>
              </a:rPr>
              <a:t>of</a:t>
            </a:r>
            <a:r>
              <a:rPr lang="es-ES" sz="2400" b="1" dirty="0">
                <a:solidFill>
                  <a:schemeClr val="accent1"/>
                </a:solidFill>
                <a:highlight>
                  <a:srgbClr val="000000"/>
                </a:highlight>
                <a:latin typeface="+mj-lt"/>
                <a:ea typeface="Roboto" panose="02000000000000000000" pitchFamily="2" charset="0"/>
                <a:cs typeface="Roboto" panose="02000000000000000000" pitchFamily="2" charset="0"/>
              </a:rPr>
              <a:t> </a:t>
            </a:r>
            <a:r>
              <a:rPr lang="es-ES" sz="2400" b="1" dirty="0" err="1">
                <a:solidFill>
                  <a:schemeClr val="accent1"/>
                </a:solidFill>
                <a:highlight>
                  <a:srgbClr val="000000"/>
                </a:highlight>
                <a:latin typeface="+mj-lt"/>
                <a:ea typeface="Roboto" panose="02000000000000000000" pitchFamily="2" charset="0"/>
                <a:cs typeface="Roboto" panose="02000000000000000000" pitchFamily="2" charset="0"/>
              </a:rPr>
              <a:t>anomaly</a:t>
            </a:r>
            <a:r>
              <a:rPr lang="es-ES" sz="2400" b="1" dirty="0">
                <a:solidFill>
                  <a:schemeClr val="accent1"/>
                </a:solidFill>
                <a:highlight>
                  <a:srgbClr val="000000"/>
                </a:highlight>
                <a:latin typeface="+mj-lt"/>
                <a:ea typeface="Roboto" panose="02000000000000000000" pitchFamily="2" charset="0"/>
                <a:cs typeface="Roboto" panose="02000000000000000000" pitchFamily="2" charset="0"/>
              </a:rPr>
              <a:t> scores </a:t>
            </a:r>
            <a:r>
              <a:rPr lang="es-ES" sz="2400" b="1" dirty="0" err="1">
                <a:solidFill>
                  <a:schemeClr val="tx1">
                    <a:lumMod val="95000"/>
                    <a:lumOff val="5000"/>
                  </a:schemeClr>
                </a:solidFill>
                <a:latin typeface="+mj-lt"/>
              </a:rPr>
              <a:t>improves</a:t>
            </a:r>
            <a:r>
              <a:rPr lang="es-ES" sz="2400" b="1" dirty="0">
                <a:solidFill>
                  <a:schemeClr val="tx1">
                    <a:lumMod val="95000"/>
                    <a:lumOff val="5000"/>
                  </a:schemeClr>
                </a:solidFill>
                <a:latin typeface="+mj-lt"/>
              </a:rPr>
              <a:t> </a:t>
            </a:r>
            <a:r>
              <a:rPr lang="es-ES" sz="2400" b="1" dirty="0" err="1">
                <a:solidFill>
                  <a:schemeClr val="tx1">
                    <a:lumMod val="95000"/>
                    <a:lumOff val="5000"/>
                  </a:schemeClr>
                </a:solidFill>
                <a:latin typeface="+mj-lt"/>
              </a:rPr>
              <a:t>results</a:t>
            </a:r>
            <a:endParaRPr lang="es-ES" sz="2400" b="1" dirty="0">
              <a:solidFill>
                <a:schemeClr val="tx1">
                  <a:lumMod val="95000"/>
                  <a:lumOff val="5000"/>
                </a:schemeClr>
              </a:solidFill>
              <a:latin typeface="+mj-lt"/>
            </a:endParaRPr>
          </a:p>
        </p:txBody>
      </p:sp>
      <p:sp>
        <p:nvSpPr>
          <p:cNvPr id="10" name="CuadroTexto 9">
            <a:extLst>
              <a:ext uri="{FF2B5EF4-FFF2-40B4-BE49-F238E27FC236}">
                <a16:creationId xmlns:a16="http://schemas.microsoft.com/office/drawing/2014/main" id="{B3BA0A98-BC09-E445-937B-B4933A3A2CE6}"/>
              </a:ext>
            </a:extLst>
          </p:cNvPr>
          <p:cNvSpPr txBox="1"/>
          <p:nvPr/>
        </p:nvSpPr>
        <p:spPr>
          <a:xfrm>
            <a:off x="3440127" y="1087146"/>
            <a:ext cx="6650469" cy="1021883"/>
          </a:xfrm>
          <a:prstGeom prst="rect">
            <a:avLst/>
          </a:prstGeom>
          <a:noFill/>
        </p:spPr>
        <p:txBody>
          <a:bodyPr wrap="square" rtlCol="0">
            <a:spAutoFit/>
          </a:bodyPr>
          <a:lstStyle/>
          <a:p>
            <a:pPr>
              <a:lnSpc>
                <a:spcPct val="150000"/>
              </a:lnSpc>
            </a:pPr>
            <a:r>
              <a:rPr lang="es-ES" sz="1400" dirty="0" err="1"/>
              <a:t>Combining</a:t>
            </a:r>
            <a:r>
              <a:rPr lang="es-ES" sz="1400" dirty="0"/>
              <a:t> </a:t>
            </a:r>
            <a:r>
              <a:rPr lang="es-ES" sz="1400" dirty="0" err="1"/>
              <a:t>two</a:t>
            </a:r>
            <a:r>
              <a:rPr lang="es-ES" sz="1400" dirty="0"/>
              <a:t> </a:t>
            </a:r>
            <a:r>
              <a:rPr lang="es-ES" sz="1400" dirty="0" err="1"/>
              <a:t>anomaly</a:t>
            </a:r>
            <a:r>
              <a:rPr lang="es-ES" sz="1400" dirty="0"/>
              <a:t> scores leads </a:t>
            </a:r>
            <a:r>
              <a:rPr lang="es-ES" sz="1400" dirty="0" err="1"/>
              <a:t>to</a:t>
            </a:r>
            <a:r>
              <a:rPr lang="es-ES" sz="1400" dirty="0"/>
              <a:t> </a:t>
            </a:r>
            <a:r>
              <a:rPr lang="es-ES" sz="1400" dirty="0" err="1"/>
              <a:t>improved</a:t>
            </a:r>
            <a:r>
              <a:rPr lang="es-ES" sz="1400" dirty="0"/>
              <a:t> </a:t>
            </a:r>
            <a:r>
              <a:rPr lang="es-ES" sz="1400" dirty="0" err="1"/>
              <a:t>accuracy</a:t>
            </a:r>
            <a:r>
              <a:rPr lang="es-ES" sz="1400" dirty="0"/>
              <a:t>:</a:t>
            </a:r>
          </a:p>
          <a:p>
            <a:pPr marL="285750" indent="-285750">
              <a:lnSpc>
                <a:spcPct val="150000"/>
              </a:lnSpc>
              <a:buFont typeface="Arial" panose="020B0604020202020204" pitchFamily="34" charset="0"/>
              <a:buChar char="•"/>
            </a:pPr>
            <a:r>
              <a:rPr lang="es-ES" sz="1400" dirty="0" err="1"/>
              <a:t>Combination</a:t>
            </a:r>
            <a:r>
              <a:rPr lang="es-ES" sz="1400" dirty="0"/>
              <a:t> </a:t>
            </a:r>
            <a:r>
              <a:rPr lang="es-ES" sz="1400" dirty="0" err="1"/>
              <a:t>of</a:t>
            </a:r>
            <a:r>
              <a:rPr lang="es-ES" sz="1400" dirty="0"/>
              <a:t> </a:t>
            </a:r>
            <a:r>
              <a:rPr lang="es-ES" sz="1400" dirty="0" err="1"/>
              <a:t>recon</a:t>
            </a:r>
            <a:r>
              <a:rPr lang="es-ES" sz="1400" dirty="0"/>
              <a:t> </a:t>
            </a:r>
            <a:r>
              <a:rPr lang="es-ES" sz="1400" dirty="0" err="1"/>
              <a:t>errors</a:t>
            </a:r>
            <a:r>
              <a:rPr lang="es-ES" sz="1400" dirty="0"/>
              <a:t> and </a:t>
            </a:r>
            <a:r>
              <a:rPr lang="es-ES" sz="1400" dirty="0" err="1"/>
              <a:t>kde</a:t>
            </a:r>
            <a:r>
              <a:rPr lang="es-ES" sz="1400" dirty="0"/>
              <a:t> in </a:t>
            </a:r>
            <a:r>
              <a:rPr lang="es-ES" sz="1400" dirty="0" err="1"/>
              <a:t>autoencoder</a:t>
            </a:r>
            <a:endParaRPr lang="es-ES" sz="1400" dirty="0"/>
          </a:p>
          <a:p>
            <a:pPr marL="285750" indent="-285750">
              <a:lnSpc>
                <a:spcPct val="150000"/>
              </a:lnSpc>
              <a:buFont typeface="Arial" panose="020B0604020202020204" pitchFamily="34" charset="0"/>
              <a:buChar char="•"/>
            </a:pPr>
            <a:r>
              <a:rPr lang="es-ES" sz="1400" dirty="0" err="1"/>
              <a:t>Recon</a:t>
            </a:r>
            <a:r>
              <a:rPr lang="es-ES" sz="1400" dirty="0"/>
              <a:t> </a:t>
            </a:r>
            <a:r>
              <a:rPr lang="es-ES" sz="1400" dirty="0" err="1"/>
              <a:t>errors</a:t>
            </a:r>
            <a:r>
              <a:rPr lang="es-ES" sz="1400" dirty="0"/>
              <a:t> and KL </a:t>
            </a:r>
            <a:r>
              <a:rPr lang="es-ES" sz="1400" dirty="0" err="1"/>
              <a:t>divergence</a:t>
            </a:r>
            <a:r>
              <a:rPr lang="es-ES" sz="1400" dirty="0"/>
              <a:t> in </a:t>
            </a:r>
            <a:r>
              <a:rPr lang="es-ES" sz="1400" dirty="0" err="1"/>
              <a:t>variational</a:t>
            </a:r>
            <a:r>
              <a:rPr lang="es-ES" sz="1400" dirty="0"/>
              <a:t> </a:t>
            </a:r>
            <a:r>
              <a:rPr lang="es-ES" sz="1400" dirty="0" err="1"/>
              <a:t>autoencoder</a:t>
            </a:r>
            <a:endParaRPr lang="es-ES" sz="1400" dirty="0"/>
          </a:p>
        </p:txBody>
      </p:sp>
      <p:pic>
        <p:nvPicPr>
          <p:cNvPr id="4" name="Picture 3">
            <a:extLst>
              <a:ext uri="{FF2B5EF4-FFF2-40B4-BE49-F238E27FC236}">
                <a16:creationId xmlns:a16="http://schemas.microsoft.com/office/drawing/2014/main" id="{BF95AC68-82D6-4ED4-B608-8977C84FBFC1}"/>
              </a:ext>
            </a:extLst>
          </p:cNvPr>
          <p:cNvPicPr>
            <a:picLocks noChangeAspect="1"/>
          </p:cNvPicPr>
          <p:nvPr/>
        </p:nvPicPr>
        <p:blipFill>
          <a:blip r:embed="rId2"/>
          <a:stretch>
            <a:fillRect/>
          </a:stretch>
        </p:blipFill>
        <p:spPr>
          <a:xfrm>
            <a:off x="769512" y="2567383"/>
            <a:ext cx="10652975" cy="3747369"/>
          </a:xfrm>
          <a:prstGeom prst="rect">
            <a:avLst/>
          </a:prstGeom>
        </p:spPr>
      </p:pic>
    </p:spTree>
    <p:extLst>
      <p:ext uri="{BB962C8B-B14F-4D97-AF65-F5344CB8AC3E}">
        <p14:creationId xmlns:p14="http://schemas.microsoft.com/office/powerpoint/2010/main" val="1520016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ángulo 12">
            <a:extLst>
              <a:ext uri="{FF2B5EF4-FFF2-40B4-BE49-F238E27FC236}">
                <a16:creationId xmlns:a16="http://schemas.microsoft.com/office/drawing/2014/main" id="{9E1ED1C0-EC91-B649-BFB3-208839DA734B}"/>
              </a:ext>
            </a:extLst>
          </p:cNvPr>
          <p:cNvSpPr/>
          <p:nvPr/>
        </p:nvSpPr>
        <p:spPr>
          <a:xfrm>
            <a:off x="0" y="824362"/>
            <a:ext cx="12192000" cy="1743021"/>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Marcador de texto 1">
            <a:extLst>
              <a:ext uri="{FF2B5EF4-FFF2-40B4-BE49-F238E27FC236}">
                <a16:creationId xmlns:a16="http://schemas.microsoft.com/office/drawing/2014/main" id="{F2B03C63-0C31-D543-8F70-268E10983E71}"/>
              </a:ext>
            </a:extLst>
          </p:cNvPr>
          <p:cNvSpPr>
            <a:spLocks noGrp="1"/>
          </p:cNvSpPr>
          <p:nvPr>
            <p:ph type="body" sz="quarter" idx="13"/>
          </p:nvPr>
        </p:nvSpPr>
        <p:spPr/>
        <p:txBody>
          <a:bodyPr/>
          <a:lstStyle/>
          <a:p>
            <a:r>
              <a:rPr lang="es-ES" dirty="0"/>
              <a:t>05_ </a:t>
            </a:r>
            <a:r>
              <a:rPr lang="es-ES" dirty="0" err="1"/>
              <a:t>Conclusions</a:t>
            </a:r>
            <a:endParaRPr lang="es-ES" dirty="0"/>
          </a:p>
        </p:txBody>
      </p:sp>
      <p:sp>
        <p:nvSpPr>
          <p:cNvPr id="9" name="CuadroTexto 8">
            <a:extLst>
              <a:ext uri="{FF2B5EF4-FFF2-40B4-BE49-F238E27FC236}">
                <a16:creationId xmlns:a16="http://schemas.microsoft.com/office/drawing/2014/main" id="{D96A92AD-6042-F645-B4F9-4CEA075EF2D8}"/>
              </a:ext>
            </a:extLst>
          </p:cNvPr>
          <p:cNvSpPr txBox="1"/>
          <p:nvPr/>
        </p:nvSpPr>
        <p:spPr>
          <a:xfrm>
            <a:off x="103031" y="887654"/>
            <a:ext cx="4823137" cy="1200329"/>
          </a:xfrm>
          <a:prstGeom prst="rect">
            <a:avLst/>
          </a:prstGeom>
          <a:noFill/>
        </p:spPr>
        <p:txBody>
          <a:bodyPr wrap="square" rtlCol="0">
            <a:spAutoFit/>
          </a:bodyPr>
          <a:lstStyle/>
          <a:p>
            <a:r>
              <a:rPr lang="es-ES" sz="2400" b="1" dirty="0" err="1">
                <a:solidFill>
                  <a:schemeClr val="accent1"/>
                </a:solidFill>
                <a:highlight>
                  <a:srgbClr val="000000"/>
                </a:highlight>
                <a:latin typeface="+mj-lt"/>
                <a:ea typeface="Roboto" panose="02000000000000000000" pitchFamily="2" charset="0"/>
                <a:cs typeface="Roboto" panose="02000000000000000000" pitchFamily="2" charset="0"/>
              </a:rPr>
              <a:t>AnoGan</a:t>
            </a:r>
            <a:r>
              <a:rPr lang="es-ES" sz="2400" b="1" dirty="0">
                <a:solidFill>
                  <a:schemeClr val="accent1"/>
                </a:solidFill>
                <a:highlight>
                  <a:srgbClr val="000000"/>
                </a:highlight>
                <a:latin typeface="+mj-lt"/>
                <a:ea typeface="Roboto" panose="02000000000000000000" pitchFamily="2" charset="0"/>
                <a:cs typeface="Roboto" panose="02000000000000000000" pitchFamily="2" charset="0"/>
              </a:rPr>
              <a:t> </a:t>
            </a:r>
            <a:r>
              <a:rPr lang="es-ES" sz="2400" b="1" dirty="0" err="1">
                <a:solidFill>
                  <a:schemeClr val="tx1">
                    <a:lumMod val="95000"/>
                    <a:lumOff val="5000"/>
                  </a:schemeClr>
                </a:solidFill>
                <a:latin typeface="+mj-lt"/>
              </a:rPr>
              <a:t>Performs</a:t>
            </a:r>
            <a:r>
              <a:rPr lang="es-ES" sz="2400" b="1" dirty="0">
                <a:solidFill>
                  <a:schemeClr val="tx1">
                    <a:lumMod val="95000"/>
                    <a:lumOff val="5000"/>
                  </a:schemeClr>
                </a:solidFill>
                <a:latin typeface="+mj-lt"/>
              </a:rPr>
              <a:t> </a:t>
            </a:r>
            <a:r>
              <a:rPr lang="es-ES" sz="2400" b="1" dirty="0" err="1">
                <a:solidFill>
                  <a:schemeClr val="tx1">
                    <a:lumMod val="95000"/>
                    <a:lumOff val="5000"/>
                  </a:schemeClr>
                </a:solidFill>
                <a:latin typeface="+mj-lt"/>
              </a:rPr>
              <a:t>better</a:t>
            </a:r>
            <a:r>
              <a:rPr lang="es-ES" sz="2400" b="1" dirty="0">
                <a:solidFill>
                  <a:schemeClr val="tx1">
                    <a:lumMod val="95000"/>
                    <a:lumOff val="5000"/>
                  </a:schemeClr>
                </a:solidFill>
                <a:latin typeface="+mj-lt"/>
              </a:rPr>
              <a:t> </a:t>
            </a:r>
          </a:p>
          <a:p>
            <a:r>
              <a:rPr lang="es-ES" sz="2400" b="1" dirty="0" err="1">
                <a:solidFill>
                  <a:schemeClr val="tx1">
                    <a:lumMod val="95000"/>
                    <a:lumOff val="5000"/>
                  </a:schemeClr>
                </a:solidFill>
                <a:latin typeface="+mj-lt"/>
              </a:rPr>
              <a:t>than</a:t>
            </a:r>
            <a:r>
              <a:rPr lang="es-ES" sz="2400" b="1" dirty="0">
                <a:solidFill>
                  <a:schemeClr val="tx1">
                    <a:lumMod val="95000"/>
                    <a:lumOff val="5000"/>
                  </a:schemeClr>
                </a:solidFill>
                <a:latin typeface="+mj-lt"/>
              </a:rPr>
              <a:t> </a:t>
            </a:r>
            <a:r>
              <a:rPr lang="es-ES" sz="2400" b="1" dirty="0" err="1">
                <a:solidFill>
                  <a:schemeClr val="tx1">
                    <a:lumMod val="95000"/>
                    <a:lumOff val="5000"/>
                  </a:schemeClr>
                </a:solidFill>
                <a:latin typeface="+mj-lt"/>
              </a:rPr>
              <a:t>Autoencoder</a:t>
            </a:r>
            <a:r>
              <a:rPr lang="es-ES" sz="2400" b="1" dirty="0">
                <a:solidFill>
                  <a:schemeClr val="tx1">
                    <a:lumMod val="95000"/>
                    <a:lumOff val="5000"/>
                  </a:schemeClr>
                </a:solidFill>
                <a:latin typeface="+mj-lt"/>
              </a:rPr>
              <a:t> </a:t>
            </a:r>
          </a:p>
          <a:p>
            <a:r>
              <a:rPr lang="es-ES" sz="2400" b="1" dirty="0" err="1">
                <a:solidFill>
                  <a:schemeClr val="tx1">
                    <a:lumMod val="95000"/>
                    <a:lumOff val="5000"/>
                  </a:schemeClr>
                </a:solidFill>
                <a:latin typeface="+mj-lt"/>
              </a:rPr>
              <a:t>approaches</a:t>
            </a:r>
            <a:endParaRPr lang="es-ES" sz="2400" b="1" dirty="0">
              <a:solidFill>
                <a:schemeClr val="tx1">
                  <a:lumMod val="95000"/>
                  <a:lumOff val="5000"/>
                </a:schemeClr>
              </a:solidFill>
              <a:latin typeface="+mj-lt"/>
            </a:endParaRPr>
          </a:p>
        </p:txBody>
      </p:sp>
      <p:sp>
        <p:nvSpPr>
          <p:cNvPr id="3" name="Rectangle 2">
            <a:extLst>
              <a:ext uri="{FF2B5EF4-FFF2-40B4-BE49-F238E27FC236}">
                <a16:creationId xmlns:a16="http://schemas.microsoft.com/office/drawing/2014/main" id="{D939306E-64F4-4C8A-988E-DDE5A20BC353}"/>
              </a:ext>
            </a:extLst>
          </p:cNvPr>
          <p:cNvSpPr/>
          <p:nvPr/>
        </p:nvSpPr>
        <p:spPr>
          <a:xfrm>
            <a:off x="3888127" y="824362"/>
            <a:ext cx="7300229" cy="1668214"/>
          </a:xfrm>
          <a:prstGeom prst="rect">
            <a:avLst/>
          </a:prstGeom>
          <a:noFill/>
        </p:spPr>
        <p:txBody>
          <a:bodyPr wrap="square" rtlCol="0">
            <a:spAutoFit/>
          </a:bodyPr>
          <a:lstStyle/>
          <a:p>
            <a:pPr>
              <a:lnSpc>
                <a:spcPct val="150000"/>
              </a:lnSpc>
            </a:pPr>
            <a:r>
              <a:rPr lang="en-US" sz="1400" dirty="0"/>
              <a:t>we came to the conclusion that anomaly detection with </a:t>
            </a:r>
            <a:r>
              <a:rPr lang="en-US" sz="1400" dirty="0" err="1"/>
              <a:t>AnoGan</a:t>
            </a:r>
            <a:r>
              <a:rPr lang="en-US" sz="1400" dirty="0"/>
              <a:t> results to higher performance measures compared to Variational and classic autoencoders. The below table summarizes the classification measures of three approaches(Excluding the poor performance of </a:t>
            </a:r>
            <a:r>
              <a:rPr lang="en-US" sz="1400" dirty="0" err="1"/>
              <a:t>Ganomaly</a:t>
            </a:r>
            <a:r>
              <a:rPr lang="en-US" sz="1400" dirty="0"/>
              <a:t>). </a:t>
            </a:r>
            <a:br>
              <a:rPr lang="en-US" sz="1400" dirty="0"/>
            </a:br>
            <a:endParaRPr lang="en-US" sz="1400" dirty="0"/>
          </a:p>
        </p:txBody>
      </p:sp>
      <p:pic>
        <p:nvPicPr>
          <p:cNvPr id="4" name="Picture 3">
            <a:extLst>
              <a:ext uri="{FF2B5EF4-FFF2-40B4-BE49-F238E27FC236}">
                <a16:creationId xmlns:a16="http://schemas.microsoft.com/office/drawing/2014/main" id="{45365671-8DCD-48F9-9A64-EC6749626CB3}"/>
              </a:ext>
            </a:extLst>
          </p:cNvPr>
          <p:cNvPicPr>
            <a:picLocks noChangeAspect="1"/>
          </p:cNvPicPr>
          <p:nvPr/>
        </p:nvPicPr>
        <p:blipFill>
          <a:blip r:embed="rId2"/>
          <a:stretch>
            <a:fillRect/>
          </a:stretch>
        </p:blipFill>
        <p:spPr>
          <a:xfrm>
            <a:off x="919215" y="2958526"/>
            <a:ext cx="4671229" cy="2997953"/>
          </a:xfrm>
          <a:prstGeom prst="rect">
            <a:avLst/>
          </a:prstGeom>
        </p:spPr>
      </p:pic>
      <p:pic>
        <p:nvPicPr>
          <p:cNvPr id="7" name="Picture 6">
            <a:extLst>
              <a:ext uri="{FF2B5EF4-FFF2-40B4-BE49-F238E27FC236}">
                <a16:creationId xmlns:a16="http://schemas.microsoft.com/office/drawing/2014/main" id="{282FACA2-B47E-4D37-A4F1-DC6DC7648EA0}"/>
              </a:ext>
            </a:extLst>
          </p:cNvPr>
          <p:cNvPicPr>
            <a:picLocks noChangeAspect="1"/>
          </p:cNvPicPr>
          <p:nvPr/>
        </p:nvPicPr>
        <p:blipFill>
          <a:blip r:embed="rId3"/>
          <a:stretch>
            <a:fillRect/>
          </a:stretch>
        </p:blipFill>
        <p:spPr>
          <a:xfrm>
            <a:off x="5929825" y="3660371"/>
            <a:ext cx="5258531" cy="1427918"/>
          </a:xfrm>
          <a:prstGeom prst="rect">
            <a:avLst/>
          </a:prstGeom>
        </p:spPr>
      </p:pic>
    </p:spTree>
    <p:extLst>
      <p:ext uri="{BB962C8B-B14F-4D97-AF65-F5344CB8AC3E}">
        <p14:creationId xmlns:p14="http://schemas.microsoft.com/office/powerpoint/2010/main" val="3461532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10101"/>
        </a:solidFill>
        <a:effectLst/>
      </p:bgPr>
    </p:bg>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1F7B638D-B59A-784C-9389-39A1A4FC76C1}"/>
              </a:ext>
            </a:extLst>
          </p:cNvPr>
          <p:cNvSpPr txBox="1"/>
          <p:nvPr/>
        </p:nvSpPr>
        <p:spPr>
          <a:xfrm>
            <a:off x="845683" y="2066376"/>
            <a:ext cx="4956399" cy="923330"/>
          </a:xfrm>
          <a:prstGeom prst="rect">
            <a:avLst/>
          </a:prstGeom>
          <a:noFill/>
        </p:spPr>
        <p:txBody>
          <a:bodyPr wrap="square" rtlCol="0">
            <a:spAutoFit/>
          </a:bodyPr>
          <a:lstStyle/>
          <a:p>
            <a:r>
              <a:rPr lang="es-ES" sz="5400" spc="300" dirty="0">
                <a:solidFill>
                  <a:schemeClr val="bg1"/>
                </a:solidFill>
                <a:latin typeface="Oswald Medium" pitchFamily="2" charset="77"/>
                <a:ea typeface="Roboto" panose="02000000000000000000" pitchFamily="2" charset="0"/>
                <a:cs typeface="Roboto" panose="02000000000000000000" pitchFamily="2" charset="0"/>
              </a:rPr>
              <a:t>INTRODUCTION</a:t>
            </a:r>
          </a:p>
        </p:txBody>
      </p:sp>
      <p:cxnSp>
        <p:nvCxnSpPr>
          <p:cNvPr id="8" name="Conector recto 7">
            <a:extLst>
              <a:ext uri="{FF2B5EF4-FFF2-40B4-BE49-F238E27FC236}">
                <a16:creationId xmlns:a16="http://schemas.microsoft.com/office/drawing/2014/main" id="{36644B05-742B-6240-8FB3-6522BCE66381}"/>
              </a:ext>
            </a:extLst>
          </p:cNvPr>
          <p:cNvCxnSpPr/>
          <p:nvPr/>
        </p:nvCxnSpPr>
        <p:spPr>
          <a:xfrm>
            <a:off x="806851" y="2227706"/>
            <a:ext cx="0" cy="152400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0" name="Rectángulo 9">
            <a:extLst>
              <a:ext uri="{FF2B5EF4-FFF2-40B4-BE49-F238E27FC236}">
                <a16:creationId xmlns:a16="http://schemas.microsoft.com/office/drawing/2014/main" id="{E14956FE-93E7-DE46-B317-EFCB7051B3BE}"/>
              </a:ext>
            </a:extLst>
          </p:cNvPr>
          <p:cNvSpPr/>
          <p:nvPr/>
        </p:nvSpPr>
        <p:spPr>
          <a:xfrm>
            <a:off x="845684" y="496716"/>
            <a:ext cx="1385316" cy="1569660"/>
          </a:xfrm>
          <a:prstGeom prst="rect">
            <a:avLst/>
          </a:prstGeom>
        </p:spPr>
        <p:txBody>
          <a:bodyPr wrap="none">
            <a:spAutoFit/>
          </a:bodyPr>
          <a:lstStyle/>
          <a:p>
            <a:r>
              <a:rPr lang="es-ES" sz="9600" spc="300" dirty="0">
                <a:solidFill>
                  <a:schemeClr val="tx1">
                    <a:lumMod val="75000"/>
                    <a:lumOff val="25000"/>
                  </a:schemeClr>
                </a:solidFill>
                <a:latin typeface="Oswald" pitchFamily="2" charset="77"/>
                <a:ea typeface="Roboto" panose="02000000000000000000" pitchFamily="2" charset="0"/>
                <a:cs typeface="Roboto" panose="02000000000000000000" pitchFamily="2" charset="0"/>
              </a:rPr>
              <a:t>01</a:t>
            </a:r>
            <a:endParaRPr lang="es-ES" spc="300" dirty="0">
              <a:solidFill>
                <a:schemeClr val="tx1">
                  <a:lumMod val="75000"/>
                  <a:lumOff val="25000"/>
                </a:schemeClr>
              </a:solidFill>
            </a:endParaRPr>
          </a:p>
        </p:txBody>
      </p:sp>
    </p:spTree>
    <p:extLst>
      <p:ext uri="{BB962C8B-B14F-4D97-AF65-F5344CB8AC3E}">
        <p14:creationId xmlns:p14="http://schemas.microsoft.com/office/powerpoint/2010/main" val="4186983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ángulo 12">
            <a:extLst>
              <a:ext uri="{FF2B5EF4-FFF2-40B4-BE49-F238E27FC236}">
                <a16:creationId xmlns:a16="http://schemas.microsoft.com/office/drawing/2014/main" id="{9E1ED1C0-EC91-B649-BFB3-208839DA734B}"/>
              </a:ext>
            </a:extLst>
          </p:cNvPr>
          <p:cNvSpPr/>
          <p:nvPr/>
        </p:nvSpPr>
        <p:spPr>
          <a:xfrm>
            <a:off x="0" y="824362"/>
            <a:ext cx="12192000" cy="1743021"/>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Marcador de texto 1">
            <a:extLst>
              <a:ext uri="{FF2B5EF4-FFF2-40B4-BE49-F238E27FC236}">
                <a16:creationId xmlns:a16="http://schemas.microsoft.com/office/drawing/2014/main" id="{F2B03C63-0C31-D543-8F70-268E10983E71}"/>
              </a:ext>
            </a:extLst>
          </p:cNvPr>
          <p:cNvSpPr>
            <a:spLocks noGrp="1"/>
          </p:cNvSpPr>
          <p:nvPr>
            <p:ph type="body" sz="quarter" idx="13"/>
          </p:nvPr>
        </p:nvSpPr>
        <p:spPr/>
        <p:txBody>
          <a:bodyPr/>
          <a:lstStyle/>
          <a:p>
            <a:r>
              <a:rPr lang="es-ES" dirty="0"/>
              <a:t>05_ </a:t>
            </a:r>
            <a:r>
              <a:rPr lang="es-ES" dirty="0" err="1"/>
              <a:t>Conclusions</a:t>
            </a:r>
            <a:endParaRPr lang="es-ES" dirty="0"/>
          </a:p>
        </p:txBody>
      </p:sp>
      <p:sp>
        <p:nvSpPr>
          <p:cNvPr id="11" name="CuadroTexto 10">
            <a:extLst>
              <a:ext uri="{FF2B5EF4-FFF2-40B4-BE49-F238E27FC236}">
                <a16:creationId xmlns:a16="http://schemas.microsoft.com/office/drawing/2014/main" id="{2776DB35-E0C0-194E-A576-7B4D08662B5C}"/>
              </a:ext>
            </a:extLst>
          </p:cNvPr>
          <p:cNvSpPr txBox="1"/>
          <p:nvPr/>
        </p:nvSpPr>
        <p:spPr>
          <a:xfrm>
            <a:off x="845684" y="1020577"/>
            <a:ext cx="2782479" cy="1200329"/>
          </a:xfrm>
          <a:prstGeom prst="rect">
            <a:avLst/>
          </a:prstGeom>
          <a:noFill/>
        </p:spPr>
        <p:txBody>
          <a:bodyPr wrap="square" rtlCol="0">
            <a:spAutoFit/>
          </a:bodyPr>
          <a:lstStyle>
            <a:defPPr>
              <a:defRPr lang="es-ES"/>
            </a:defPPr>
            <a:lvl1pPr>
              <a:defRPr sz="2400" b="1">
                <a:solidFill>
                  <a:schemeClr val="accent1"/>
                </a:solidFill>
                <a:highlight>
                  <a:srgbClr val="000000"/>
                </a:highlight>
                <a:latin typeface="+mj-lt"/>
                <a:ea typeface="Roboto" panose="02000000000000000000" pitchFamily="2" charset="0"/>
                <a:cs typeface="Roboto" panose="02000000000000000000" pitchFamily="2" charset="0"/>
              </a:defRPr>
            </a:lvl1pPr>
          </a:lstStyle>
          <a:p>
            <a:r>
              <a:rPr lang="es-ES" dirty="0"/>
              <a:t>Role </a:t>
            </a:r>
            <a:r>
              <a:rPr lang="es-ES" dirty="0" err="1"/>
              <a:t>of</a:t>
            </a:r>
            <a:r>
              <a:rPr lang="es-ES" dirty="0"/>
              <a:t> </a:t>
            </a:r>
            <a:r>
              <a:rPr lang="es-ES" dirty="0" err="1"/>
              <a:t>Better</a:t>
            </a:r>
            <a:r>
              <a:rPr lang="es-ES" dirty="0"/>
              <a:t> </a:t>
            </a:r>
            <a:r>
              <a:rPr lang="es-ES" dirty="0" err="1"/>
              <a:t>Feature</a:t>
            </a:r>
            <a:r>
              <a:rPr lang="es-ES" dirty="0"/>
              <a:t> </a:t>
            </a:r>
            <a:r>
              <a:rPr lang="es-ES" dirty="0" err="1"/>
              <a:t>extraction</a:t>
            </a:r>
            <a:endParaRPr lang="es-ES" dirty="0">
              <a:solidFill>
                <a:schemeClr val="tx1">
                  <a:lumMod val="95000"/>
                  <a:lumOff val="5000"/>
                </a:schemeClr>
              </a:solidFill>
              <a:ea typeface="+mn-ea"/>
              <a:cs typeface="+mn-cs"/>
            </a:endParaRPr>
          </a:p>
        </p:txBody>
      </p:sp>
      <p:sp>
        <p:nvSpPr>
          <p:cNvPr id="12" name="CuadroTexto 11">
            <a:extLst>
              <a:ext uri="{FF2B5EF4-FFF2-40B4-BE49-F238E27FC236}">
                <a16:creationId xmlns:a16="http://schemas.microsoft.com/office/drawing/2014/main" id="{827F8304-7F3F-CA43-9F48-0FE45496B65A}"/>
              </a:ext>
            </a:extLst>
          </p:cNvPr>
          <p:cNvSpPr txBox="1"/>
          <p:nvPr/>
        </p:nvSpPr>
        <p:spPr>
          <a:xfrm>
            <a:off x="910374" y="2763598"/>
            <a:ext cx="3140006" cy="3930371"/>
          </a:xfrm>
          <a:prstGeom prst="rect">
            <a:avLst/>
          </a:prstGeom>
          <a:noFill/>
        </p:spPr>
        <p:txBody>
          <a:bodyPr wrap="square" rtlCol="0">
            <a:spAutoFit/>
          </a:bodyPr>
          <a:lstStyle/>
          <a:p>
            <a:pPr>
              <a:lnSpc>
                <a:spcPct val="150000"/>
              </a:lnSpc>
            </a:pPr>
            <a:r>
              <a:rPr lang="es-ES" sz="1400" dirty="0" err="1"/>
              <a:t>Better</a:t>
            </a:r>
            <a:r>
              <a:rPr lang="es-ES" sz="1400" dirty="0"/>
              <a:t> </a:t>
            </a:r>
            <a:r>
              <a:rPr lang="es-ES" sz="1400" dirty="0" err="1"/>
              <a:t>feature</a:t>
            </a:r>
            <a:r>
              <a:rPr lang="es-ES" sz="1400" dirty="0"/>
              <a:t> </a:t>
            </a:r>
            <a:r>
              <a:rPr lang="es-ES" sz="1400" dirty="0" err="1"/>
              <a:t>extraction</a:t>
            </a:r>
            <a:r>
              <a:rPr lang="es-ES" sz="1400" dirty="0"/>
              <a:t> in normal data </a:t>
            </a:r>
            <a:r>
              <a:rPr lang="es-ES" sz="1400" dirty="0" err="1"/>
              <a:t>is</a:t>
            </a:r>
            <a:r>
              <a:rPr lang="es-ES" sz="1400" dirty="0"/>
              <a:t> </a:t>
            </a:r>
            <a:r>
              <a:rPr lang="es-ES" sz="1400" dirty="0" err="1"/>
              <a:t>the</a:t>
            </a:r>
            <a:r>
              <a:rPr lang="es-ES" sz="1400" dirty="0"/>
              <a:t> </a:t>
            </a:r>
            <a:r>
              <a:rPr lang="es-ES" sz="1400" dirty="0" err="1"/>
              <a:t>key</a:t>
            </a:r>
            <a:r>
              <a:rPr lang="es-ES" sz="1400" dirty="0"/>
              <a:t> </a:t>
            </a:r>
            <a:r>
              <a:rPr lang="es-ES" sz="1400" dirty="0" err="1"/>
              <a:t>to</a:t>
            </a:r>
            <a:r>
              <a:rPr lang="es-ES" sz="1400" dirty="0"/>
              <a:t> </a:t>
            </a:r>
            <a:r>
              <a:rPr lang="es-ES" sz="1400" dirty="0" err="1"/>
              <a:t>anomaly</a:t>
            </a:r>
            <a:r>
              <a:rPr lang="es-ES" sz="1400" dirty="0"/>
              <a:t> </a:t>
            </a:r>
            <a:r>
              <a:rPr lang="es-ES" sz="1400" dirty="0" err="1"/>
              <a:t>detection</a:t>
            </a:r>
            <a:r>
              <a:rPr lang="es-ES" sz="1400" dirty="0"/>
              <a:t> </a:t>
            </a:r>
            <a:r>
              <a:rPr lang="es-ES" sz="1400" dirty="0" err="1"/>
              <a:t>approaches</a:t>
            </a:r>
            <a:r>
              <a:rPr lang="es-ES" sz="1400" dirty="0"/>
              <a:t>.</a:t>
            </a:r>
          </a:p>
          <a:p>
            <a:pPr>
              <a:lnSpc>
                <a:spcPct val="150000"/>
              </a:lnSpc>
            </a:pPr>
            <a:endParaRPr lang="es-ES" sz="1400" dirty="0"/>
          </a:p>
          <a:p>
            <a:pPr>
              <a:lnSpc>
                <a:spcPct val="150000"/>
              </a:lnSpc>
            </a:pPr>
            <a:r>
              <a:rPr lang="es-ES" sz="1400" dirty="0" err="1"/>
              <a:t>All</a:t>
            </a:r>
            <a:r>
              <a:rPr lang="es-ES" sz="1400" dirty="0"/>
              <a:t> </a:t>
            </a:r>
            <a:r>
              <a:rPr lang="es-ES" sz="1400" dirty="0" err="1"/>
              <a:t>approaches</a:t>
            </a:r>
            <a:r>
              <a:rPr lang="es-ES" sz="1400" dirty="0"/>
              <a:t> are </a:t>
            </a:r>
            <a:r>
              <a:rPr lang="es-ES" sz="1400" dirty="0" err="1"/>
              <a:t>designing</a:t>
            </a:r>
            <a:r>
              <a:rPr lang="es-ES" sz="1400" dirty="0"/>
              <a:t> </a:t>
            </a:r>
            <a:r>
              <a:rPr lang="es-ES" sz="1400" dirty="0" err="1"/>
              <a:t>the</a:t>
            </a:r>
            <a:r>
              <a:rPr lang="es-ES" sz="1400" dirty="0"/>
              <a:t> pipeline and </a:t>
            </a:r>
            <a:r>
              <a:rPr lang="es-ES" sz="1400" dirty="0" err="1"/>
              <a:t>defining</a:t>
            </a:r>
            <a:r>
              <a:rPr lang="es-ES" sz="1400" dirty="0"/>
              <a:t> </a:t>
            </a:r>
            <a:r>
              <a:rPr lang="es-ES" sz="1400" dirty="0" err="1"/>
              <a:t>loss</a:t>
            </a:r>
            <a:r>
              <a:rPr lang="es-ES" sz="1400" dirty="0"/>
              <a:t> </a:t>
            </a:r>
            <a:r>
              <a:rPr lang="es-ES" sz="1400" dirty="0" err="1"/>
              <a:t>function</a:t>
            </a:r>
            <a:r>
              <a:rPr lang="es-ES" sz="1400" dirty="0"/>
              <a:t> </a:t>
            </a:r>
            <a:r>
              <a:rPr lang="es-ES" sz="1400" dirty="0" err="1"/>
              <a:t>to</a:t>
            </a:r>
            <a:r>
              <a:rPr lang="es-ES" sz="1400" dirty="0"/>
              <a:t> </a:t>
            </a:r>
            <a:r>
              <a:rPr lang="es-ES" sz="1400" dirty="0" err="1"/>
              <a:t>get</a:t>
            </a:r>
            <a:r>
              <a:rPr lang="es-ES" sz="1400" dirty="0"/>
              <a:t> </a:t>
            </a:r>
            <a:r>
              <a:rPr lang="es-ES" sz="1400" dirty="0" err="1"/>
              <a:t>the</a:t>
            </a:r>
            <a:r>
              <a:rPr lang="es-ES" sz="1400" dirty="0"/>
              <a:t> </a:t>
            </a:r>
            <a:r>
              <a:rPr lang="es-ES" sz="1400" dirty="0" err="1"/>
              <a:t>best</a:t>
            </a:r>
            <a:r>
              <a:rPr lang="es-ES" sz="1400" dirty="0"/>
              <a:t> </a:t>
            </a:r>
            <a:r>
              <a:rPr lang="es-ES" sz="1400" dirty="0" err="1"/>
              <a:t>feature</a:t>
            </a:r>
            <a:r>
              <a:rPr lang="es-ES" sz="1400" dirty="0"/>
              <a:t> </a:t>
            </a:r>
            <a:r>
              <a:rPr lang="es-ES" sz="1400" dirty="0" err="1"/>
              <a:t>extraction</a:t>
            </a:r>
            <a:r>
              <a:rPr lang="es-ES" sz="1400" dirty="0"/>
              <a:t> </a:t>
            </a:r>
            <a:r>
              <a:rPr lang="es-ES" sz="1400" dirty="0" err="1"/>
              <a:t>from</a:t>
            </a:r>
            <a:r>
              <a:rPr lang="es-ES" sz="1400" dirty="0"/>
              <a:t> normal data in </a:t>
            </a:r>
            <a:r>
              <a:rPr lang="es-ES" sz="1400" dirty="0" err="1"/>
              <a:t>the</a:t>
            </a:r>
            <a:r>
              <a:rPr lang="es-ES" sz="1400" dirty="0"/>
              <a:t> training </a:t>
            </a:r>
            <a:r>
              <a:rPr lang="es-ES" sz="1400" dirty="0" err="1"/>
              <a:t>phase</a:t>
            </a:r>
            <a:r>
              <a:rPr lang="es-ES" sz="1400" dirty="0"/>
              <a:t>.</a:t>
            </a:r>
          </a:p>
          <a:p>
            <a:pPr>
              <a:lnSpc>
                <a:spcPct val="150000"/>
              </a:lnSpc>
            </a:pPr>
            <a:endParaRPr lang="es-ES" sz="1400" dirty="0"/>
          </a:p>
          <a:p>
            <a:pPr>
              <a:lnSpc>
                <a:spcPct val="150000"/>
              </a:lnSpc>
            </a:pPr>
            <a:r>
              <a:rPr lang="es-ES" sz="1400" dirty="0" err="1"/>
              <a:t>This</a:t>
            </a:r>
            <a:r>
              <a:rPr lang="es-ES" sz="1400" dirty="0"/>
              <a:t> </a:t>
            </a:r>
            <a:r>
              <a:rPr lang="es-ES" sz="1400" dirty="0" err="1"/>
              <a:t>must</a:t>
            </a:r>
            <a:r>
              <a:rPr lang="es-ES" sz="1400" dirty="0"/>
              <a:t> be </a:t>
            </a:r>
            <a:r>
              <a:rPr lang="es-ES" sz="1400" dirty="0" err="1"/>
              <a:t>the</a:t>
            </a:r>
            <a:r>
              <a:rPr lang="es-ES" sz="1400" dirty="0"/>
              <a:t> </a:t>
            </a:r>
            <a:r>
              <a:rPr lang="es-ES" sz="1400" dirty="0" err="1"/>
              <a:t>main</a:t>
            </a:r>
            <a:r>
              <a:rPr lang="es-ES" sz="1400" dirty="0"/>
              <a:t> </a:t>
            </a:r>
            <a:r>
              <a:rPr lang="es-ES" sz="1400" dirty="0" err="1"/>
              <a:t>focus</a:t>
            </a:r>
            <a:r>
              <a:rPr lang="es-ES" sz="1400" dirty="0"/>
              <a:t> </a:t>
            </a:r>
            <a:r>
              <a:rPr lang="es-ES" sz="1400" dirty="0" err="1"/>
              <a:t>area</a:t>
            </a:r>
            <a:r>
              <a:rPr lang="es-ES" sz="1400" dirty="0"/>
              <a:t> in </a:t>
            </a:r>
            <a:r>
              <a:rPr lang="es-ES" sz="1400" dirty="0" err="1"/>
              <a:t>order</a:t>
            </a:r>
            <a:r>
              <a:rPr lang="es-ES" sz="1400" dirty="0"/>
              <a:t> </a:t>
            </a:r>
            <a:r>
              <a:rPr lang="es-ES" sz="1400" dirty="0" err="1"/>
              <a:t>to</a:t>
            </a:r>
            <a:r>
              <a:rPr lang="es-ES" sz="1400" dirty="0"/>
              <a:t> </a:t>
            </a:r>
            <a:r>
              <a:rPr lang="es-ES" sz="1400" dirty="0" err="1"/>
              <a:t>find</a:t>
            </a:r>
            <a:r>
              <a:rPr lang="es-ES" sz="1400" dirty="0"/>
              <a:t> </a:t>
            </a:r>
            <a:r>
              <a:rPr lang="es-ES" sz="1400" dirty="0" err="1"/>
              <a:t>state</a:t>
            </a:r>
            <a:r>
              <a:rPr lang="es-ES" sz="1400" dirty="0"/>
              <a:t>-</a:t>
            </a:r>
            <a:r>
              <a:rPr lang="es-ES" sz="1400" dirty="0" err="1"/>
              <a:t>of</a:t>
            </a:r>
            <a:r>
              <a:rPr lang="es-ES" sz="1400" dirty="0"/>
              <a:t>-</a:t>
            </a:r>
            <a:r>
              <a:rPr lang="es-ES" sz="1400" dirty="0" err="1"/>
              <a:t>the</a:t>
            </a:r>
            <a:r>
              <a:rPr lang="es-ES" sz="1400" dirty="0"/>
              <a:t>-art </a:t>
            </a:r>
            <a:r>
              <a:rPr lang="es-ES" sz="1400" dirty="0" err="1"/>
              <a:t>approaches</a:t>
            </a:r>
            <a:r>
              <a:rPr lang="es-ES" sz="1400" dirty="0"/>
              <a:t> </a:t>
            </a:r>
          </a:p>
        </p:txBody>
      </p:sp>
      <p:cxnSp>
        <p:nvCxnSpPr>
          <p:cNvPr id="19" name="Conector recto 18">
            <a:extLst>
              <a:ext uri="{FF2B5EF4-FFF2-40B4-BE49-F238E27FC236}">
                <a16:creationId xmlns:a16="http://schemas.microsoft.com/office/drawing/2014/main" id="{5D5D45CF-D087-7A45-80BE-3F0A8F37F44B}"/>
              </a:ext>
            </a:extLst>
          </p:cNvPr>
          <p:cNvCxnSpPr>
            <a:cxnSpLocks/>
          </p:cNvCxnSpPr>
          <p:nvPr/>
        </p:nvCxnSpPr>
        <p:spPr>
          <a:xfrm>
            <a:off x="1057337" y="2395562"/>
            <a:ext cx="0" cy="42989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53342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020202"/>
        </a:solidFill>
        <a:effectLst/>
      </p:bgPr>
    </p:bg>
    <p:spTree>
      <p:nvGrpSpPr>
        <p:cNvPr id="1" name=""/>
        <p:cNvGrpSpPr/>
        <p:nvPr/>
      </p:nvGrpSpPr>
      <p:grpSpPr>
        <a:xfrm>
          <a:off x="0" y="0"/>
          <a:ext cx="0" cy="0"/>
          <a:chOff x="0" y="0"/>
          <a:chExt cx="0" cy="0"/>
        </a:xfrm>
      </p:grpSpPr>
      <p:pic>
        <p:nvPicPr>
          <p:cNvPr id="10" name="Imagen 9">
            <a:extLst>
              <a:ext uri="{FF2B5EF4-FFF2-40B4-BE49-F238E27FC236}">
                <a16:creationId xmlns:a16="http://schemas.microsoft.com/office/drawing/2014/main" id="{C7DF42ED-43A4-8048-B179-1F3C1B9D5C8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70870" y="2478054"/>
            <a:ext cx="5525130" cy="3687424"/>
          </a:xfrm>
          <a:prstGeom prst="rect">
            <a:avLst/>
          </a:prstGeom>
        </p:spPr>
      </p:pic>
      <p:sp>
        <p:nvSpPr>
          <p:cNvPr id="2" name="CuadroTexto 1">
            <a:extLst>
              <a:ext uri="{FF2B5EF4-FFF2-40B4-BE49-F238E27FC236}">
                <a16:creationId xmlns:a16="http://schemas.microsoft.com/office/drawing/2014/main" id="{1F7B638D-B59A-784C-9389-39A1A4FC76C1}"/>
              </a:ext>
            </a:extLst>
          </p:cNvPr>
          <p:cNvSpPr txBox="1"/>
          <p:nvPr/>
        </p:nvSpPr>
        <p:spPr>
          <a:xfrm>
            <a:off x="845683" y="2066376"/>
            <a:ext cx="5941483" cy="923330"/>
          </a:xfrm>
          <a:prstGeom prst="rect">
            <a:avLst/>
          </a:prstGeom>
          <a:noFill/>
        </p:spPr>
        <p:txBody>
          <a:bodyPr wrap="square" rtlCol="0">
            <a:spAutoFit/>
          </a:bodyPr>
          <a:lstStyle/>
          <a:p>
            <a:r>
              <a:rPr lang="es-ES" sz="5400" spc="300" dirty="0">
                <a:solidFill>
                  <a:schemeClr val="bg1"/>
                </a:solidFill>
                <a:latin typeface="Oswald Medium" pitchFamily="2" charset="77"/>
                <a:ea typeface="Roboto" panose="02000000000000000000" pitchFamily="2" charset="0"/>
                <a:cs typeface="Roboto" panose="02000000000000000000" pitchFamily="2" charset="0"/>
              </a:rPr>
              <a:t>Codes and </a:t>
            </a:r>
            <a:r>
              <a:rPr lang="es-ES" sz="5400" spc="300" dirty="0" err="1">
                <a:solidFill>
                  <a:schemeClr val="bg1"/>
                </a:solidFill>
                <a:latin typeface="Oswald Medium" pitchFamily="2" charset="77"/>
                <a:ea typeface="Roboto" panose="02000000000000000000" pitchFamily="2" charset="0"/>
                <a:cs typeface="Roboto" panose="02000000000000000000" pitchFamily="2" charset="0"/>
              </a:rPr>
              <a:t>Report</a:t>
            </a:r>
            <a:endParaRPr lang="es-ES" sz="5400" spc="300" dirty="0">
              <a:solidFill>
                <a:schemeClr val="bg1"/>
              </a:solidFill>
              <a:latin typeface="Oswald Medium" pitchFamily="2" charset="77"/>
              <a:ea typeface="Roboto" panose="02000000000000000000" pitchFamily="2" charset="0"/>
              <a:cs typeface="Roboto" panose="02000000000000000000" pitchFamily="2" charset="0"/>
            </a:endParaRPr>
          </a:p>
        </p:txBody>
      </p:sp>
      <p:cxnSp>
        <p:nvCxnSpPr>
          <p:cNvPr id="8" name="Conector recto 7">
            <a:extLst>
              <a:ext uri="{FF2B5EF4-FFF2-40B4-BE49-F238E27FC236}">
                <a16:creationId xmlns:a16="http://schemas.microsoft.com/office/drawing/2014/main" id="{36644B05-742B-6240-8FB3-6522BCE66381}"/>
              </a:ext>
            </a:extLst>
          </p:cNvPr>
          <p:cNvCxnSpPr/>
          <p:nvPr/>
        </p:nvCxnSpPr>
        <p:spPr>
          <a:xfrm>
            <a:off x="961292" y="3292209"/>
            <a:ext cx="0" cy="152400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7" name="CuadroTexto 6">
            <a:extLst>
              <a:ext uri="{FF2B5EF4-FFF2-40B4-BE49-F238E27FC236}">
                <a16:creationId xmlns:a16="http://schemas.microsoft.com/office/drawing/2014/main" id="{8BCCC194-0A4B-0F47-BA64-C9C82B247BD0}"/>
              </a:ext>
            </a:extLst>
          </p:cNvPr>
          <p:cNvSpPr txBox="1"/>
          <p:nvPr/>
        </p:nvSpPr>
        <p:spPr>
          <a:xfrm>
            <a:off x="7269523" y="2187370"/>
            <a:ext cx="3697792" cy="456535"/>
          </a:xfrm>
          <a:prstGeom prst="rect">
            <a:avLst/>
          </a:prstGeom>
          <a:noFill/>
        </p:spPr>
        <p:txBody>
          <a:bodyPr wrap="square" rtlCol="0">
            <a:spAutoFit/>
          </a:bodyPr>
          <a:lstStyle/>
          <a:p>
            <a:pPr>
              <a:lnSpc>
                <a:spcPct val="150000"/>
              </a:lnSpc>
            </a:pPr>
            <a:endParaRPr lang="es-ES" dirty="0">
              <a:solidFill>
                <a:schemeClr val="bg1"/>
              </a:solidFill>
            </a:endParaRPr>
          </a:p>
        </p:txBody>
      </p:sp>
      <p:sp>
        <p:nvSpPr>
          <p:cNvPr id="9" name="CuadroTexto 8">
            <a:extLst>
              <a:ext uri="{FF2B5EF4-FFF2-40B4-BE49-F238E27FC236}">
                <a16:creationId xmlns:a16="http://schemas.microsoft.com/office/drawing/2014/main" id="{EC4F9B63-606F-944D-832F-C66F16A0BE5A}"/>
              </a:ext>
            </a:extLst>
          </p:cNvPr>
          <p:cNvSpPr txBox="1"/>
          <p:nvPr/>
        </p:nvSpPr>
        <p:spPr>
          <a:xfrm>
            <a:off x="6380881" y="3563755"/>
            <a:ext cx="5313136" cy="1881734"/>
          </a:xfrm>
          <a:prstGeom prst="rect">
            <a:avLst/>
          </a:prstGeom>
          <a:noFill/>
        </p:spPr>
        <p:txBody>
          <a:bodyPr wrap="square" rtlCol="0">
            <a:spAutoFit/>
          </a:bodyPr>
          <a:lstStyle/>
          <a:p>
            <a:pPr marL="285750" indent="-285750">
              <a:lnSpc>
                <a:spcPct val="200000"/>
              </a:lnSpc>
              <a:buFont typeface="+mj-lt"/>
              <a:buAutoNum type="romanUcPeriod"/>
            </a:pPr>
            <a:r>
              <a:rPr lang="es-ES" sz="1200" dirty="0">
                <a:solidFill>
                  <a:schemeClr val="bg1"/>
                </a:solidFill>
              </a:rPr>
              <a:t>Codes are </a:t>
            </a:r>
            <a:r>
              <a:rPr lang="es-ES" sz="1200" dirty="0" err="1">
                <a:solidFill>
                  <a:schemeClr val="bg1"/>
                </a:solidFill>
              </a:rPr>
              <a:t>available</a:t>
            </a:r>
            <a:r>
              <a:rPr lang="es-ES" sz="1200" dirty="0">
                <a:solidFill>
                  <a:schemeClr val="bg1"/>
                </a:solidFill>
              </a:rPr>
              <a:t> in:</a:t>
            </a:r>
          </a:p>
          <a:p>
            <a:pPr>
              <a:lnSpc>
                <a:spcPct val="200000"/>
              </a:lnSpc>
            </a:pPr>
            <a:r>
              <a:rPr lang="es-ES" sz="1200" dirty="0">
                <a:solidFill>
                  <a:schemeClr val="bg1"/>
                </a:solidFill>
                <a:hlinkClick r:id="rId3"/>
              </a:rPr>
              <a:t>https://github.com/Big-Data-And-Data-Analytics/case-study-1-october-2021-gamechangers/tree/main/Auto%20Encoder</a:t>
            </a:r>
            <a:endParaRPr lang="es-ES" sz="1200" dirty="0">
              <a:solidFill>
                <a:schemeClr val="bg1"/>
              </a:solidFill>
            </a:endParaRPr>
          </a:p>
          <a:p>
            <a:pPr marL="285750" indent="-285750">
              <a:lnSpc>
                <a:spcPct val="200000"/>
              </a:lnSpc>
              <a:buFont typeface="+mj-lt"/>
              <a:buAutoNum type="romanUcPeriod"/>
            </a:pPr>
            <a:r>
              <a:rPr lang="es-ES" sz="1200" dirty="0" err="1">
                <a:solidFill>
                  <a:schemeClr val="bg1"/>
                </a:solidFill>
              </a:rPr>
              <a:t>The</a:t>
            </a:r>
            <a:r>
              <a:rPr lang="es-ES" sz="1200" dirty="0">
                <a:solidFill>
                  <a:schemeClr val="bg1"/>
                </a:solidFill>
              </a:rPr>
              <a:t> </a:t>
            </a:r>
            <a:r>
              <a:rPr lang="es-ES" sz="1200" dirty="0" err="1">
                <a:solidFill>
                  <a:schemeClr val="bg1"/>
                </a:solidFill>
              </a:rPr>
              <a:t>report</a:t>
            </a:r>
            <a:r>
              <a:rPr lang="es-ES" sz="1200" dirty="0">
                <a:solidFill>
                  <a:schemeClr val="bg1"/>
                </a:solidFill>
              </a:rPr>
              <a:t> </a:t>
            </a:r>
            <a:r>
              <a:rPr lang="es-ES" sz="1200" dirty="0" err="1">
                <a:solidFill>
                  <a:schemeClr val="bg1"/>
                </a:solidFill>
              </a:rPr>
              <a:t>is</a:t>
            </a:r>
            <a:r>
              <a:rPr lang="es-ES" sz="1200" dirty="0">
                <a:solidFill>
                  <a:schemeClr val="bg1"/>
                </a:solidFill>
              </a:rPr>
              <a:t> </a:t>
            </a:r>
            <a:r>
              <a:rPr lang="es-ES" sz="1200" dirty="0" err="1">
                <a:solidFill>
                  <a:schemeClr val="bg1"/>
                </a:solidFill>
              </a:rPr>
              <a:t>prepared</a:t>
            </a:r>
            <a:r>
              <a:rPr lang="es-ES" sz="1200" dirty="0">
                <a:solidFill>
                  <a:schemeClr val="bg1"/>
                </a:solidFill>
              </a:rPr>
              <a:t> in </a:t>
            </a:r>
            <a:r>
              <a:rPr lang="es-ES" sz="1200" dirty="0" err="1">
                <a:solidFill>
                  <a:schemeClr val="bg1"/>
                </a:solidFill>
              </a:rPr>
              <a:t>overleaf</a:t>
            </a:r>
            <a:r>
              <a:rPr lang="es-ES" sz="1200" dirty="0">
                <a:solidFill>
                  <a:schemeClr val="bg1"/>
                </a:solidFill>
              </a:rPr>
              <a:t>:</a:t>
            </a:r>
          </a:p>
          <a:p>
            <a:pPr>
              <a:lnSpc>
                <a:spcPct val="200000"/>
              </a:lnSpc>
            </a:pPr>
            <a:r>
              <a:rPr lang="es-ES" sz="1200" dirty="0">
                <a:solidFill>
                  <a:schemeClr val="bg1"/>
                </a:solidFill>
                <a:hlinkClick r:id="rId4"/>
              </a:rPr>
              <a:t>https://www.overleaf.com/project/624b69121293140e488768fc</a:t>
            </a:r>
            <a:endParaRPr lang="es-ES" sz="1200" dirty="0">
              <a:solidFill>
                <a:schemeClr val="bg1"/>
              </a:solidFill>
            </a:endParaRPr>
          </a:p>
        </p:txBody>
      </p:sp>
      <p:sp>
        <p:nvSpPr>
          <p:cNvPr id="11" name="Rectángulo 10">
            <a:extLst>
              <a:ext uri="{FF2B5EF4-FFF2-40B4-BE49-F238E27FC236}">
                <a16:creationId xmlns:a16="http://schemas.microsoft.com/office/drawing/2014/main" id="{D06F7677-37E7-0C40-A19B-898DB5CCD8D3}"/>
              </a:ext>
            </a:extLst>
          </p:cNvPr>
          <p:cNvSpPr/>
          <p:nvPr/>
        </p:nvSpPr>
        <p:spPr>
          <a:xfrm>
            <a:off x="845684" y="496716"/>
            <a:ext cx="1516762" cy="1569660"/>
          </a:xfrm>
          <a:prstGeom prst="rect">
            <a:avLst/>
          </a:prstGeom>
        </p:spPr>
        <p:txBody>
          <a:bodyPr wrap="none">
            <a:spAutoFit/>
          </a:bodyPr>
          <a:lstStyle/>
          <a:p>
            <a:r>
              <a:rPr lang="es-ES" sz="9600" spc="300" dirty="0">
                <a:solidFill>
                  <a:schemeClr val="tx1">
                    <a:lumMod val="75000"/>
                    <a:lumOff val="25000"/>
                  </a:schemeClr>
                </a:solidFill>
                <a:latin typeface="Oswald" pitchFamily="2" charset="77"/>
                <a:ea typeface="Roboto" panose="02000000000000000000" pitchFamily="2" charset="0"/>
                <a:cs typeface="Roboto" panose="02000000000000000000" pitchFamily="2" charset="0"/>
              </a:rPr>
              <a:t>06</a:t>
            </a:r>
            <a:endParaRPr lang="es-ES" spc="300" dirty="0">
              <a:solidFill>
                <a:schemeClr val="tx1">
                  <a:lumMod val="75000"/>
                  <a:lumOff val="25000"/>
                </a:schemeClr>
              </a:solidFill>
            </a:endParaRPr>
          </a:p>
        </p:txBody>
      </p:sp>
    </p:spTree>
    <p:extLst>
      <p:ext uri="{BB962C8B-B14F-4D97-AF65-F5344CB8AC3E}">
        <p14:creationId xmlns:p14="http://schemas.microsoft.com/office/powerpoint/2010/main" val="3415458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020202"/>
        </a:solidFill>
        <a:effectLst/>
      </p:bgPr>
    </p:bg>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1F7B638D-B59A-784C-9389-39A1A4FC76C1}"/>
              </a:ext>
            </a:extLst>
          </p:cNvPr>
          <p:cNvSpPr txBox="1"/>
          <p:nvPr/>
        </p:nvSpPr>
        <p:spPr>
          <a:xfrm>
            <a:off x="845683" y="2066376"/>
            <a:ext cx="5250303" cy="923330"/>
          </a:xfrm>
          <a:prstGeom prst="rect">
            <a:avLst/>
          </a:prstGeom>
          <a:noFill/>
        </p:spPr>
        <p:txBody>
          <a:bodyPr wrap="square" rtlCol="0">
            <a:spAutoFit/>
          </a:bodyPr>
          <a:lstStyle/>
          <a:p>
            <a:r>
              <a:rPr lang="es-ES" sz="5400" spc="300" dirty="0">
                <a:solidFill>
                  <a:schemeClr val="bg1"/>
                </a:solidFill>
                <a:latin typeface="Oswald Medium" pitchFamily="2" charset="77"/>
                <a:ea typeface="Roboto" panose="02000000000000000000" pitchFamily="2" charset="0"/>
                <a:cs typeface="Roboto" panose="02000000000000000000" pitchFamily="2" charset="0"/>
              </a:rPr>
              <a:t>Project Planning</a:t>
            </a:r>
          </a:p>
        </p:txBody>
      </p:sp>
      <p:cxnSp>
        <p:nvCxnSpPr>
          <p:cNvPr id="8" name="Conector recto 7">
            <a:extLst>
              <a:ext uri="{FF2B5EF4-FFF2-40B4-BE49-F238E27FC236}">
                <a16:creationId xmlns:a16="http://schemas.microsoft.com/office/drawing/2014/main" id="{36644B05-742B-6240-8FB3-6522BCE66381}"/>
              </a:ext>
            </a:extLst>
          </p:cNvPr>
          <p:cNvCxnSpPr/>
          <p:nvPr/>
        </p:nvCxnSpPr>
        <p:spPr>
          <a:xfrm>
            <a:off x="961292" y="3292209"/>
            <a:ext cx="0" cy="152400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0" name="Rectángulo 9">
            <a:extLst>
              <a:ext uri="{FF2B5EF4-FFF2-40B4-BE49-F238E27FC236}">
                <a16:creationId xmlns:a16="http://schemas.microsoft.com/office/drawing/2014/main" id="{C5249E32-4E01-A742-AAE1-342691E5A288}"/>
              </a:ext>
            </a:extLst>
          </p:cNvPr>
          <p:cNvSpPr/>
          <p:nvPr/>
        </p:nvSpPr>
        <p:spPr>
          <a:xfrm>
            <a:off x="845684" y="496716"/>
            <a:ext cx="1372492" cy="1569660"/>
          </a:xfrm>
          <a:prstGeom prst="rect">
            <a:avLst/>
          </a:prstGeom>
        </p:spPr>
        <p:txBody>
          <a:bodyPr wrap="none">
            <a:spAutoFit/>
          </a:bodyPr>
          <a:lstStyle/>
          <a:p>
            <a:r>
              <a:rPr lang="es-ES" sz="9600" spc="300" dirty="0">
                <a:solidFill>
                  <a:schemeClr val="tx1">
                    <a:lumMod val="75000"/>
                    <a:lumOff val="25000"/>
                  </a:schemeClr>
                </a:solidFill>
                <a:latin typeface="Oswald" pitchFamily="2" charset="77"/>
                <a:ea typeface="Roboto" panose="02000000000000000000" pitchFamily="2" charset="0"/>
                <a:cs typeface="Roboto" panose="02000000000000000000" pitchFamily="2" charset="0"/>
              </a:rPr>
              <a:t>07</a:t>
            </a:r>
            <a:endParaRPr lang="es-ES" spc="300" dirty="0">
              <a:solidFill>
                <a:schemeClr val="tx1">
                  <a:lumMod val="75000"/>
                  <a:lumOff val="25000"/>
                </a:schemeClr>
              </a:solidFill>
            </a:endParaRPr>
          </a:p>
        </p:txBody>
      </p:sp>
      <p:pic>
        <p:nvPicPr>
          <p:cNvPr id="5" name="Picture 4">
            <a:extLst>
              <a:ext uri="{FF2B5EF4-FFF2-40B4-BE49-F238E27FC236}">
                <a16:creationId xmlns:a16="http://schemas.microsoft.com/office/drawing/2014/main" id="{18C79734-1FEA-4C50-AD76-2E046150380E}"/>
              </a:ext>
            </a:extLst>
          </p:cNvPr>
          <p:cNvPicPr>
            <a:picLocks noChangeAspect="1"/>
          </p:cNvPicPr>
          <p:nvPr/>
        </p:nvPicPr>
        <p:blipFill>
          <a:blip r:embed="rId2"/>
          <a:stretch>
            <a:fillRect/>
          </a:stretch>
        </p:blipFill>
        <p:spPr>
          <a:xfrm>
            <a:off x="1653808" y="3365947"/>
            <a:ext cx="4532880" cy="2757957"/>
          </a:xfrm>
          <a:prstGeom prst="ellipse">
            <a:avLst/>
          </a:prstGeom>
          <a:ln>
            <a:noFill/>
          </a:ln>
          <a:effectLst>
            <a:softEdge rad="112500"/>
          </a:effectLst>
        </p:spPr>
      </p:pic>
    </p:spTree>
    <p:extLst>
      <p:ext uri="{BB962C8B-B14F-4D97-AF65-F5344CB8AC3E}">
        <p14:creationId xmlns:p14="http://schemas.microsoft.com/office/powerpoint/2010/main" val="821098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C139A9FF-17D1-274C-98C4-DB1B17F07044}"/>
              </a:ext>
            </a:extLst>
          </p:cNvPr>
          <p:cNvSpPr>
            <a:spLocks noGrp="1"/>
          </p:cNvSpPr>
          <p:nvPr>
            <p:ph type="body" sz="quarter" idx="13"/>
          </p:nvPr>
        </p:nvSpPr>
        <p:spPr/>
        <p:txBody>
          <a:bodyPr/>
          <a:lstStyle/>
          <a:p>
            <a:r>
              <a:rPr lang="es-ES" dirty="0"/>
              <a:t>07- Project Planning</a:t>
            </a:r>
          </a:p>
        </p:txBody>
      </p:sp>
      <p:sp>
        <p:nvSpPr>
          <p:cNvPr id="3" name="CuadroTexto 2">
            <a:extLst>
              <a:ext uri="{FF2B5EF4-FFF2-40B4-BE49-F238E27FC236}">
                <a16:creationId xmlns:a16="http://schemas.microsoft.com/office/drawing/2014/main" id="{A2543EDC-8193-EB4B-AF6C-0071502AE3F9}"/>
              </a:ext>
            </a:extLst>
          </p:cNvPr>
          <p:cNvSpPr txBox="1"/>
          <p:nvPr/>
        </p:nvSpPr>
        <p:spPr>
          <a:xfrm>
            <a:off x="853400" y="2447283"/>
            <a:ext cx="6250916" cy="1077218"/>
          </a:xfrm>
          <a:prstGeom prst="rect">
            <a:avLst/>
          </a:prstGeom>
          <a:noFill/>
        </p:spPr>
        <p:txBody>
          <a:bodyPr wrap="square" rtlCol="0">
            <a:spAutoFit/>
          </a:bodyPr>
          <a:lstStyle/>
          <a:p>
            <a:r>
              <a:rPr lang="es-ES" sz="3200" b="1" dirty="0">
                <a:latin typeface="+mj-lt"/>
                <a:ea typeface="Roboto" panose="02000000000000000000" pitchFamily="2" charset="0"/>
                <a:cs typeface="Roboto" panose="02000000000000000000" pitchFamily="2" charset="0"/>
              </a:rPr>
              <a:t>Project </a:t>
            </a:r>
            <a:r>
              <a:rPr lang="es-ES" sz="3200" b="1" dirty="0" err="1">
                <a:latin typeface="+mj-lt"/>
                <a:ea typeface="Roboto" panose="02000000000000000000" pitchFamily="2" charset="0"/>
                <a:cs typeface="Roboto" panose="02000000000000000000" pitchFamily="2" charset="0"/>
              </a:rPr>
              <a:t>planning</a:t>
            </a:r>
            <a:r>
              <a:rPr lang="es-ES" sz="3200" b="1" dirty="0">
                <a:latin typeface="+mj-lt"/>
                <a:ea typeface="Roboto" panose="02000000000000000000" pitchFamily="2" charset="0"/>
                <a:cs typeface="Roboto" panose="02000000000000000000" pitchFamily="2" charset="0"/>
              </a:rPr>
              <a:t> in Trello</a:t>
            </a:r>
            <a:endParaRPr lang="es-ES" sz="3200" b="1" dirty="0">
              <a:ea typeface="Roboto" panose="02000000000000000000" pitchFamily="2" charset="0"/>
              <a:cs typeface="Roboto" panose="02000000000000000000" pitchFamily="2" charset="0"/>
            </a:endParaRPr>
          </a:p>
          <a:p>
            <a:endParaRPr lang="es-ES" sz="3200" b="1" dirty="0">
              <a:latin typeface="+mj-lt"/>
              <a:ea typeface="Roboto" panose="02000000000000000000" pitchFamily="2" charset="0"/>
              <a:cs typeface="Roboto" panose="02000000000000000000" pitchFamily="2" charset="0"/>
            </a:endParaRPr>
          </a:p>
        </p:txBody>
      </p:sp>
      <p:cxnSp>
        <p:nvCxnSpPr>
          <p:cNvPr id="12" name="Conector recto 11">
            <a:extLst>
              <a:ext uri="{FF2B5EF4-FFF2-40B4-BE49-F238E27FC236}">
                <a16:creationId xmlns:a16="http://schemas.microsoft.com/office/drawing/2014/main" id="{11B8EF66-46BB-7048-8385-D693BD877658}"/>
              </a:ext>
            </a:extLst>
          </p:cNvPr>
          <p:cNvCxnSpPr/>
          <p:nvPr/>
        </p:nvCxnSpPr>
        <p:spPr>
          <a:xfrm>
            <a:off x="9317535" y="2762501"/>
            <a:ext cx="0" cy="1524000"/>
          </a:xfrm>
          <a:prstGeom prst="line">
            <a:avLst/>
          </a:prstGeom>
          <a:ln w="25400"/>
        </p:spPr>
        <p:style>
          <a:lnRef idx="1">
            <a:schemeClr val="accent1"/>
          </a:lnRef>
          <a:fillRef idx="0">
            <a:schemeClr val="accent1"/>
          </a:fillRef>
          <a:effectRef idx="0">
            <a:schemeClr val="accent1"/>
          </a:effectRef>
          <a:fontRef idx="minor">
            <a:schemeClr val="tx1"/>
          </a:fontRef>
        </p:style>
      </p:cxnSp>
      <p:grpSp>
        <p:nvGrpSpPr>
          <p:cNvPr id="8" name="Grupo 53">
            <a:extLst>
              <a:ext uri="{FF2B5EF4-FFF2-40B4-BE49-F238E27FC236}">
                <a16:creationId xmlns:a16="http://schemas.microsoft.com/office/drawing/2014/main" id="{18D4175A-5A8F-4CF4-9670-38C073264F44}"/>
              </a:ext>
            </a:extLst>
          </p:cNvPr>
          <p:cNvGrpSpPr/>
          <p:nvPr/>
        </p:nvGrpSpPr>
        <p:grpSpPr>
          <a:xfrm>
            <a:off x="1040209" y="3871049"/>
            <a:ext cx="6358721" cy="1673783"/>
            <a:chOff x="1058677" y="2945645"/>
            <a:chExt cx="6358721" cy="1673783"/>
          </a:xfrm>
        </p:grpSpPr>
        <p:sp>
          <p:nvSpPr>
            <p:cNvPr id="11" name="Arco de bloque 17">
              <a:extLst>
                <a:ext uri="{FF2B5EF4-FFF2-40B4-BE49-F238E27FC236}">
                  <a16:creationId xmlns:a16="http://schemas.microsoft.com/office/drawing/2014/main" id="{335FEBC3-8A50-415A-9D1C-AE4AFD6A3F05}"/>
                </a:ext>
              </a:extLst>
            </p:cNvPr>
            <p:cNvSpPr/>
            <p:nvPr/>
          </p:nvSpPr>
          <p:spPr>
            <a:xfrm>
              <a:off x="4213608" y="2993146"/>
              <a:ext cx="1626282" cy="1626282"/>
            </a:xfrm>
            <a:prstGeom prst="blockArc">
              <a:avLst>
                <a:gd name="adj1" fmla="val 10800000"/>
                <a:gd name="adj2" fmla="val 21569649"/>
                <a:gd name="adj3" fmla="val 3014"/>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chemeClr val="tx1"/>
                </a:solidFill>
              </a:endParaRPr>
            </a:p>
          </p:txBody>
        </p:sp>
        <p:sp>
          <p:nvSpPr>
            <p:cNvPr id="13" name="Arco de bloque 18">
              <a:extLst>
                <a:ext uri="{FF2B5EF4-FFF2-40B4-BE49-F238E27FC236}">
                  <a16:creationId xmlns:a16="http://schemas.microsoft.com/office/drawing/2014/main" id="{27B45592-2884-431B-B9A7-7D996BCD3B77}"/>
                </a:ext>
              </a:extLst>
            </p:cNvPr>
            <p:cNvSpPr/>
            <p:nvPr/>
          </p:nvSpPr>
          <p:spPr>
            <a:xfrm rot="10800000">
              <a:off x="5791116" y="2945645"/>
              <a:ext cx="1626282" cy="1626282"/>
            </a:xfrm>
            <a:prstGeom prst="blockArc">
              <a:avLst>
                <a:gd name="adj1" fmla="val 10800000"/>
                <a:gd name="adj2" fmla="val 21569649"/>
                <a:gd name="adj3" fmla="val 3014"/>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chemeClr val="tx1"/>
                </a:solidFill>
              </a:endParaRPr>
            </a:p>
          </p:txBody>
        </p:sp>
        <p:sp>
          <p:nvSpPr>
            <p:cNvPr id="14" name="Arco de bloque 4">
              <a:extLst>
                <a:ext uri="{FF2B5EF4-FFF2-40B4-BE49-F238E27FC236}">
                  <a16:creationId xmlns:a16="http://schemas.microsoft.com/office/drawing/2014/main" id="{D0CCF8A5-05C4-4DE2-AD55-B0B4FE0BDA0B}"/>
                </a:ext>
              </a:extLst>
            </p:cNvPr>
            <p:cNvSpPr/>
            <p:nvPr/>
          </p:nvSpPr>
          <p:spPr>
            <a:xfrm>
              <a:off x="1058677" y="2993146"/>
              <a:ext cx="1626282" cy="1626282"/>
            </a:xfrm>
            <a:prstGeom prst="blockArc">
              <a:avLst>
                <a:gd name="adj1" fmla="val 10800000"/>
                <a:gd name="adj2" fmla="val 21569649"/>
                <a:gd name="adj3" fmla="val 3014"/>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chemeClr val="tx1"/>
                </a:solidFill>
              </a:endParaRPr>
            </a:p>
          </p:txBody>
        </p:sp>
        <p:sp>
          <p:nvSpPr>
            <p:cNvPr id="15" name="Arco de bloque 14">
              <a:extLst>
                <a:ext uri="{FF2B5EF4-FFF2-40B4-BE49-F238E27FC236}">
                  <a16:creationId xmlns:a16="http://schemas.microsoft.com/office/drawing/2014/main" id="{543291BE-0F77-45C0-86CC-EBDB112B2B66}"/>
                </a:ext>
              </a:extLst>
            </p:cNvPr>
            <p:cNvSpPr/>
            <p:nvPr/>
          </p:nvSpPr>
          <p:spPr>
            <a:xfrm rot="10800000">
              <a:off x="2636185" y="2945645"/>
              <a:ext cx="1626282" cy="1626282"/>
            </a:xfrm>
            <a:prstGeom prst="blockArc">
              <a:avLst>
                <a:gd name="adj1" fmla="val 10800000"/>
                <a:gd name="adj2" fmla="val 21569649"/>
                <a:gd name="adj3" fmla="val 3014"/>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chemeClr val="tx1"/>
                </a:solidFill>
              </a:endParaRPr>
            </a:p>
          </p:txBody>
        </p:sp>
      </p:grpSp>
      <p:sp>
        <p:nvSpPr>
          <p:cNvPr id="16" name="Elipse 20">
            <a:extLst>
              <a:ext uri="{FF2B5EF4-FFF2-40B4-BE49-F238E27FC236}">
                <a16:creationId xmlns:a16="http://schemas.microsoft.com/office/drawing/2014/main" id="{579A8287-099E-40CF-968E-E47A0E7B1CBF}"/>
              </a:ext>
            </a:extLst>
          </p:cNvPr>
          <p:cNvSpPr/>
          <p:nvPr/>
        </p:nvSpPr>
        <p:spPr>
          <a:xfrm>
            <a:off x="1255140" y="4158266"/>
            <a:ext cx="1172619" cy="1172619"/>
          </a:xfrm>
          <a:prstGeom prst="ellipse">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8" name="CuadroTexto 25">
            <a:extLst>
              <a:ext uri="{FF2B5EF4-FFF2-40B4-BE49-F238E27FC236}">
                <a16:creationId xmlns:a16="http://schemas.microsoft.com/office/drawing/2014/main" id="{F20E54D4-7AC6-4AC2-8D4D-5B986368B25C}"/>
              </a:ext>
            </a:extLst>
          </p:cNvPr>
          <p:cNvSpPr txBox="1"/>
          <p:nvPr/>
        </p:nvSpPr>
        <p:spPr>
          <a:xfrm>
            <a:off x="926792" y="5681017"/>
            <a:ext cx="1668702" cy="584775"/>
          </a:xfrm>
          <a:prstGeom prst="rect">
            <a:avLst/>
          </a:prstGeom>
          <a:noFill/>
        </p:spPr>
        <p:txBody>
          <a:bodyPr wrap="square" rtlCol="0">
            <a:spAutoFit/>
          </a:bodyPr>
          <a:lstStyle/>
          <a:p>
            <a:pPr algn="ctr"/>
            <a:r>
              <a:rPr lang="es-ES" sz="1600" spc="300" dirty="0" err="1">
                <a:solidFill>
                  <a:schemeClr val="tx1">
                    <a:lumMod val="95000"/>
                    <a:lumOff val="5000"/>
                  </a:schemeClr>
                </a:solidFill>
                <a:latin typeface="Oswald" pitchFamily="2" charset="77"/>
                <a:ea typeface="Roboto" panose="02000000000000000000" pitchFamily="2" charset="0"/>
                <a:cs typeface="Roboto" panose="02000000000000000000" pitchFamily="2" charset="0"/>
              </a:rPr>
              <a:t>Weekly</a:t>
            </a:r>
            <a:r>
              <a:rPr lang="es-ES" sz="1600" spc="300" dirty="0">
                <a:solidFill>
                  <a:schemeClr val="tx1">
                    <a:lumMod val="95000"/>
                    <a:lumOff val="5000"/>
                  </a:schemeClr>
                </a:solidFill>
                <a:latin typeface="Oswald" pitchFamily="2" charset="77"/>
                <a:ea typeface="Roboto" panose="02000000000000000000" pitchFamily="2" charset="0"/>
                <a:cs typeface="Roboto" panose="02000000000000000000" pitchFamily="2" charset="0"/>
              </a:rPr>
              <a:t> Meetings</a:t>
            </a:r>
          </a:p>
        </p:txBody>
      </p:sp>
      <p:sp>
        <p:nvSpPr>
          <p:cNvPr id="19" name="Elipse 27">
            <a:extLst>
              <a:ext uri="{FF2B5EF4-FFF2-40B4-BE49-F238E27FC236}">
                <a16:creationId xmlns:a16="http://schemas.microsoft.com/office/drawing/2014/main" id="{424F48C8-7977-4FB9-9B48-371DF4E8F89F}"/>
              </a:ext>
            </a:extLst>
          </p:cNvPr>
          <p:cNvSpPr/>
          <p:nvPr/>
        </p:nvSpPr>
        <p:spPr>
          <a:xfrm>
            <a:off x="2804971" y="4127270"/>
            <a:ext cx="1172619" cy="1172619"/>
          </a:xfrm>
          <a:prstGeom prst="ellipse">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1" name="Elipse 30">
            <a:extLst>
              <a:ext uri="{FF2B5EF4-FFF2-40B4-BE49-F238E27FC236}">
                <a16:creationId xmlns:a16="http://schemas.microsoft.com/office/drawing/2014/main" id="{68F2E1F6-0DA7-48BE-9CB3-19E7E197718A}"/>
              </a:ext>
            </a:extLst>
          </p:cNvPr>
          <p:cNvSpPr/>
          <p:nvPr/>
        </p:nvSpPr>
        <p:spPr>
          <a:xfrm>
            <a:off x="4416794" y="4158266"/>
            <a:ext cx="1172619" cy="1172619"/>
          </a:xfrm>
          <a:prstGeom prst="ellipse">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2" name="Elipse 36">
            <a:extLst>
              <a:ext uri="{FF2B5EF4-FFF2-40B4-BE49-F238E27FC236}">
                <a16:creationId xmlns:a16="http://schemas.microsoft.com/office/drawing/2014/main" id="{209144C5-4E68-476D-A4FC-45DC9E0ED5FB}"/>
              </a:ext>
            </a:extLst>
          </p:cNvPr>
          <p:cNvSpPr/>
          <p:nvPr/>
        </p:nvSpPr>
        <p:spPr>
          <a:xfrm>
            <a:off x="5982124" y="4127270"/>
            <a:ext cx="1172619" cy="1172619"/>
          </a:xfrm>
          <a:prstGeom prst="ellipse">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3" name="Elipse 38">
            <a:extLst>
              <a:ext uri="{FF2B5EF4-FFF2-40B4-BE49-F238E27FC236}">
                <a16:creationId xmlns:a16="http://schemas.microsoft.com/office/drawing/2014/main" id="{EF842A40-3171-4B2B-A105-152FAB45CC78}"/>
              </a:ext>
            </a:extLst>
          </p:cNvPr>
          <p:cNvSpPr/>
          <p:nvPr/>
        </p:nvSpPr>
        <p:spPr>
          <a:xfrm>
            <a:off x="934668" y="4550679"/>
            <a:ext cx="279575" cy="27957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4" name="Elipse 39">
            <a:extLst>
              <a:ext uri="{FF2B5EF4-FFF2-40B4-BE49-F238E27FC236}">
                <a16:creationId xmlns:a16="http://schemas.microsoft.com/office/drawing/2014/main" id="{C26190F3-99F9-492B-9782-25FD526ADBFA}"/>
              </a:ext>
            </a:extLst>
          </p:cNvPr>
          <p:cNvSpPr/>
          <p:nvPr/>
        </p:nvSpPr>
        <p:spPr>
          <a:xfrm>
            <a:off x="7244072" y="4550679"/>
            <a:ext cx="279575" cy="27957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5" name="CuadroTexto 41">
            <a:extLst>
              <a:ext uri="{FF2B5EF4-FFF2-40B4-BE49-F238E27FC236}">
                <a16:creationId xmlns:a16="http://schemas.microsoft.com/office/drawing/2014/main" id="{8C795ECD-9B07-416A-8F24-8B9940C9E4FC}"/>
              </a:ext>
            </a:extLst>
          </p:cNvPr>
          <p:cNvSpPr txBox="1"/>
          <p:nvPr/>
        </p:nvSpPr>
        <p:spPr>
          <a:xfrm>
            <a:off x="2626233" y="5681017"/>
            <a:ext cx="1490387" cy="830997"/>
          </a:xfrm>
          <a:prstGeom prst="rect">
            <a:avLst/>
          </a:prstGeom>
          <a:noFill/>
        </p:spPr>
        <p:txBody>
          <a:bodyPr wrap="square" rtlCol="0">
            <a:spAutoFit/>
          </a:bodyPr>
          <a:lstStyle/>
          <a:p>
            <a:pPr algn="ctr"/>
            <a:r>
              <a:rPr lang="es-ES" sz="1600" spc="300" dirty="0" err="1">
                <a:solidFill>
                  <a:schemeClr val="tx1">
                    <a:lumMod val="95000"/>
                    <a:lumOff val="5000"/>
                  </a:schemeClr>
                </a:solidFill>
                <a:latin typeface="Oswald" pitchFamily="2" charset="77"/>
                <a:ea typeface="Roboto" panose="02000000000000000000" pitchFamily="2" charset="0"/>
                <a:cs typeface="Roboto" panose="02000000000000000000" pitchFamily="2" charset="0"/>
              </a:rPr>
              <a:t>Task</a:t>
            </a:r>
            <a:r>
              <a:rPr lang="es-ES" sz="1600" spc="300" dirty="0">
                <a:solidFill>
                  <a:schemeClr val="tx1">
                    <a:lumMod val="95000"/>
                    <a:lumOff val="5000"/>
                  </a:schemeClr>
                </a:solidFill>
                <a:latin typeface="Oswald" pitchFamily="2" charset="77"/>
                <a:ea typeface="Roboto" panose="02000000000000000000" pitchFamily="2" charset="0"/>
                <a:cs typeface="Roboto" panose="02000000000000000000" pitchFamily="2" charset="0"/>
              </a:rPr>
              <a:t> </a:t>
            </a:r>
            <a:r>
              <a:rPr lang="es-ES" sz="1600" spc="300" dirty="0" err="1">
                <a:solidFill>
                  <a:schemeClr val="tx1">
                    <a:lumMod val="95000"/>
                    <a:lumOff val="5000"/>
                  </a:schemeClr>
                </a:solidFill>
                <a:latin typeface="Oswald" pitchFamily="2" charset="77"/>
                <a:ea typeface="Roboto" panose="02000000000000000000" pitchFamily="2" charset="0"/>
                <a:cs typeface="Roboto" panose="02000000000000000000" pitchFamily="2" charset="0"/>
              </a:rPr>
              <a:t>Assignment</a:t>
            </a:r>
            <a:r>
              <a:rPr lang="es-ES" sz="1600" spc="300" dirty="0">
                <a:solidFill>
                  <a:schemeClr val="tx1">
                    <a:lumMod val="95000"/>
                    <a:lumOff val="5000"/>
                  </a:schemeClr>
                </a:solidFill>
                <a:latin typeface="Oswald" pitchFamily="2" charset="77"/>
                <a:ea typeface="Roboto" panose="02000000000000000000" pitchFamily="2" charset="0"/>
                <a:cs typeface="Roboto" panose="02000000000000000000" pitchFamily="2" charset="0"/>
              </a:rPr>
              <a:t> in Trello</a:t>
            </a:r>
          </a:p>
        </p:txBody>
      </p:sp>
      <p:sp>
        <p:nvSpPr>
          <p:cNvPr id="26" name="CuadroTexto 44">
            <a:extLst>
              <a:ext uri="{FF2B5EF4-FFF2-40B4-BE49-F238E27FC236}">
                <a16:creationId xmlns:a16="http://schemas.microsoft.com/office/drawing/2014/main" id="{522E8332-B1F5-490F-B4C6-2EC5AAAE65AE}"/>
              </a:ext>
            </a:extLst>
          </p:cNvPr>
          <p:cNvSpPr txBox="1"/>
          <p:nvPr/>
        </p:nvSpPr>
        <p:spPr>
          <a:xfrm>
            <a:off x="4276618" y="5681017"/>
            <a:ext cx="1490387" cy="584775"/>
          </a:xfrm>
          <a:prstGeom prst="rect">
            <a:avLst/>
          </a:prstGeom>
          <a:noFill/>
        </p:spPr>
        <p:txBody>
          <a:bodyPr wrap="square" rtlCol="0">
            <a:spAutoFit/>
          </a:bodyPr>
          <a:lstStyle/>
          <a:p>
            <a:pPr algn="ctr"/>
            <a:r>
              <a:rPr lang="es-ES" sz="1600" spc="300" dirty="0" err="1">
                <a:solidFill>
                  <a:schemeClr val="tx1">
                    <a:lumMod val="95000"/>
                    <a:lumOff val="5000"/>
                  </a:schemeClr>
                </a:solidFill>
                <a:latin typeface="Oswald" pitchFamily="2" charset="77"/>
                <a:ea typeface="Roboto" panose="02000000000000000000" pitchFamily="2" charset="0"/>
                <a:cs typeface="Roboto" panose="02000000000000000000" pitchFamily="2" charset="0"/>
              </a:rPr>
              <a:t>Brain</a:t>
            </a:r>
            <a:r>
              <a:rPr lang="es-ES" sz="1600" spc="300" dirty="0">
                <a:solidFill>
                  <a:schemeClr val="tx1">
                    <a:lumMod val="95000"/>
                    <a:lumOff val="5000"/>
                  </a:schemeClr>
                </a:solidFill>
                <a:latin typeface="Oswald" pitchFamily="2" charset="77"/>
                <a:ea typeface="Roboto" panose="02000000000000000000" pitchFamily="2" charset="0"/>
                <a:cs typeface="Roboto" panose="02000000000000000000" pitchFamily="2" charset="0"/>
              </a:rPr>
              <a:t> </a:t>
            </a:r>
            <a:r>
              <a:rPr lang="es-ES" sz="1600" spc="300" dirty="0" err="1">
                <a:solidFill>
                  <a:schemeClr val="tx1">
                    <a:lumMod val="95000"/>
                    <a:lumOff val="5000"/>
                  </a:schemeClr>
                </a:solidFill>
                <a:latin typeface="Oswald" pitchFamily="2" charset="77"/>
                <a:ea typeface="Roboto" panose="02000000000000000000" pitchFamily="2" charset="0"/>
                <a:cs typeface="Roboto" panose="02000000000000000000" pitchFamily="2" charset="0"/>
              </a:rPr>
              <a:t>Storming</a:t>
            </a:r>
            <a:endParaRPr lang="es-ES" sz="1600" spc="300" dirty="0">
              <a:solidFill>
                <a:schemeClr val="tx1">
                  <a:lumMod val="95000"/>
                  <a:lumOff val="5000"/>
                </a:schemeClr>
              </a:solidFill>
              <a:latin typeface="Oswald" pitchFamily="2" charset="77"/>
              <a:ea typeface="Roboto" panose="02000000000000000000" pitchFamily="2" charset="0"/>
              <a:cs typeface="Roboto" panose="02000000000000000000" pitchFamily="2" charset="0"/>
            </a:endParaRPr>
          </a:p>
        </p:txBody>
      </p:sp>
      <p:sp>
        <p:nvSpPr>
          <p:cNvPr id="27" name="CuadroTexto 46">
            <a:extLst>
              <a:ext uri="{FF2B5EF4-FFF2-40B4-BE49-F238E27FC236}">
                <a16:creationId xmlns:a16="http://schemas.microsoft.com/office/drawing/2014/main" id="{94F5B151-D9D4-4F25-8BF4-4FE4BF04887D}"/>
              </a:ext>
            </a:extLst>
          </p:cNvPr>
          <p:cNvSpPr txBox="1"/>
          <p:nvPr/>
        </p:nvSpPr>
        <p:spPr>
          <a:xfrm>
            <a:off x="5965934" y="5681017"/>
            <a:ext cx="1490387" cy="584775"/>
          </a:xfrm>
          <a:prstGeom prst="rect">
            <a:avLst/>
          </a:prstGeom>
          <a:noFill/>
        </p:spPr>
        <p:txBody>
          <a:bodyPr wrap="square" rtlCol="0">
            <a:spAutoFit/>
          </a:bodyPr>
          <a:lstStyle/>
          <a:p>
            <a:pPr algn="ctr"/>
            <a:r>
              <a:rPr lang="es-ES" sz="1600" spc="300" dirty="0" err="1">
                <a:solidFill>
                  <a:schemeClr val="tx1">
                    <a:lumMod val="95000"/>
                    <a:lumOff val="5000"/>
                  </a:schemeClr>
                </a:solidFill>
                <a:latin typeface="Oswald" pitchFamily="2" charset="77"/>
                <a:ea typeface="Roboto" panose="02000000000000000000" pitchFamily="2" charset="0"/>
                <a:cs typeface="Roboto" panose="02000000000000000000" pitchFamily="2" charset="0"/>
              </a:rPr>
              <a:t>Knowledge</a:t>
            </a:r>
            <a:r>
              <a:rPr lang="es-ES" sz="1600" spc="300" dirty="0">
                <a:solidFill>
                  <a:schemeClr val="tx1">
                    <a:lumMod val="95000"/>
                    <a:lumOff val="5000"/>
                  </a:schemeClr>
                </a:solidFill>
                <a:latin typeface="Oswald" pitchFamily="2" charset="77"/>
                <a:ea typeface="Roboto" panose="02000000000000000000" pitchFamily="2" charset="0"/>
                <a:cs typeface="Roboto" panose="02000000000000000000" pitchFamily="2" charset="0"/>
              </a:rPr>
              <a:t> </a:t>
            </a:r>
            <a:r>
              <a:rPr lang="es-ES" sz="1600" spc="300" dirty="0" err="1">
                <a:solidFill>
                  <a:schemeClr val="tx1">
                    <a:lumMod val="95000"/>
                    <a:lumOff val="5000"/>
                  </a:schemeClr>
                </a:solidFill>
                <a:latin typeface="Oswald" pitchFamily="2" charset="77"/>
                <a:ea typeface="Roboto" panose="02000000000000000000" pitchFamily="2" charset="0"/>
                <a:cs typeface="Roboto" panose="02000000000000000000" pitchFamily="2" charset="0"/>
              </a:rPr>
              <a:t>Sharing</a:t>
            </a:r>
            <a:endParaRPr lang="es-ES" sz="1600" spc="300" dirty="0">
              <a:solidFill>
                <a:schemeClr val="tx1">
                  <a:lumMod val="95000"/>
                  <a:lumOff val="5000"/>
                </a:schemeClr>
              </a:solidFill>
              <a:latin typeface="Oswald" pitchFamily="2" charset="77"/>
              <a:ea typeface="Roboto" panose="02000000000000000000" pitchFamily="2" charset="0"/>
              <a:cs typeface="Roboto" panose="02000000000000000000" pitchFamily="2" charset="0"/>
            </a:endParaRPr>
          </a:p>
        </p:txBody>
      </p:sp>
      <p:pic>
        <p:nvPicPr>
          <p:cNvPr id="32" name="Picture 31">
            <a:extLst>
              <a:ext uri="{FF2B5EF4-FFF2-40B4-BE49-F238E27FC236}">
                <a16:creationId xmlns:a16="http://schemas.microsoft.com/office/drawing/2014/main" id="{563F83D4-0038-4081-A8C5-780E1943BBE5}"/>
              </a:ext>
            </a:extLst>
          </p:cNvPr>
          <p:cNvPicPr>
            <a:picLocks noChangeAspect="1"/>
          </p:cNvPicPr>
          <p:nvPr/>
        </p:nvPicPr>
        <p:blipFill>
          <a:blip r:embed="rId2"/>
          <a:stretch>
            <a:fillRect/>
          </a:stretch>
        </p:blipFill>
        <p:spPr>
          <a:xfrm>
            <a:off x="6325625" y="1221538"/>
            <a:ext cx="5649724" cy="2043420"/>
          </a:xfrm>
          <a:prstGeom prst="rect">
            <a:avLst/>
          </a:prstGeom>
        </p:spPr>
      </p:pic>
      <p:pic>
        <p:nvPicPr>
          <p:cNvPr id="34" name="Picture 33">
            <a:extLst>
              <a:ext uri="{FF2B5EF4-FFF2-40B4-BE49-F238E27FC236}">
                <a16:creationId xmlns:a16="http://schemas.microsoft.com/office/drawing/2014/main" id="{334C9381-DD1C-418B-BEBC-91F2A42C6F4A}"/>
              </a:ext>
            </a:extLst>
          </p:cNvPr>
          <p:cNvPicPr>
            <a:picLocks noChangeAspect="1"/>
          </p:cNvPicPr>
          <p:nvPr/>
        </p:nvPicPr>
        <p:blipFill>
          <a:blip r:embed="rId3"/>
          <a:stretch>
            <a:fillRect/>
          </a:stretch>
        </p:blipFill>
        <p:spPr>
          <a:xfrm>
            <a:off x="1600157" y="4481642"/>
            <a:ext cx="457200" cy="457200"/>
          </a:xfrm>
          <a:prstGeom prst="rect">
            <a:avLst/>
          </a:prstGeom>
        </p:spPr>
      </p:pic>
      <p:pic>
        <p:nvPicPr>
          <p:cNvPr id="36" name="Picture 35">
            <a:extLst>
              <a:ext uri="{FF2B5EF4-FFF2-40B4-BE49-F238E27FC236}">
                <a16:creationId xmlns:a16="http://schemas.microsoft.com/office/drawing/2014/main" id="{1F0B8420-F103-4463-826F-3EAF60265CA4}"/>
              </a:ext>
            </a:extLst>
          </p:cNvPr>
          <p:cNvPicPr>
            <a:picLocks noChangeAspect="1"/>
          </p:cNvPicPr>
          <p:nvPr/>
        </p:nvPicPr>
        <p:blipFill>
          <a:blip r:embed="rId4"/>
          <a:stretch>
            <a:fillRect/>
          </a:stretch>
        </p:blipFill>
        <p:spPr>
          <a:xfrm>
            <a:off x="3177664" y="4481642"/>
            <a:ext cx="457200" cy="457200"/>
          </a:xfrm>
          <a:prstGeom prst="rect">
            <a:avLst/>
          </a:prstGeom>
        </p:spPr>
      </p:pic>
      <p:pic>
        <p:nvPicPr>
          <p:cNvPr id="38" name="Picture 37">
            <a:extLst>
              <a:ext uri="{FF2B5EF4-FFF2-40B4-BE49-F238E27FC236}">
                <a16:creationId xmlns:a16="http://schemas.microsoft.com/office/drawing/2014/main" id="{B872DC01-6BD1-4D5F-98C9-7163EFA462F4}"/>
              </a:ext>
            </a:extLst>
          </p:cNvPr>
          <p:cNvPicPr>
            <a:picLocks noChangeAspect="1"/>
          </p:cNvPicPr>
          <p:nvPr/>
        </p:nvPicPr>
        <p:blipFill>
          <a:blip r:embed="rId5"/>
          <a:stretch>
            <a:fillRect/>
          </a:stretch>
        </p:blipFill>
        <p:spPr>
          <a:xfrm>
            <a:off x="4794628" y="4446065"/>
            <a:ext cx="476250" cy="476250"/>
          </a:xfrm>
          <a:prstGeom prst="rect">
            <a:avLst/>
          </a:prstGeom>
        </p:spPr>
      </p:pic>
      <p:pic>
        <p:nvPicPr>
          <p:cNvPr id="40" name="Picture 39">
            <a:extLst>
              <a:ext uri="{FF2B5EF4-FFF2-40B4-BE49-F238E27FC236}">
                <a16:creationId xmlns:a16="http://schemas.microsoft.com/office/drawing/2014/main" id="{36147FEB-93FE-495F-9CBC-1775453F85AD}"/>
              </a:ext>
            </a:extLst>
          </p:cNvPr>
          <p:cNvPicPr>
            <a:picLocks noChangeAspect="1"/>
          </p:cNvPicPr>
          <p:nvPr/>
        </p:nvPicPr>
        <p:blipFill>
          <a:blip r:embed="rId6"/>
          <a:stretch>
            <a:fillRect/>
          </a:stretch>
        </p:blipFill>
        <p:spPr>
          <a:xfrm>
            <a:off x="6347663" y="4446065"/>
            <a:ext cx="476250" cy="476250"/>
          </a:xfrm>
          <a:prstGeom prst="rect">
            <a:avLst/>
          </a:prstGeom>
        </p:spPr>
      </p:pic>
    </p:spTree>
    <p:extLst>
      <p:ext uri="{BB962C8B-B14F-4D97-AF65-F5344CB8AC3E}">
        <p14:creationId xmlns:p14="http://schemas.microsoft.com/office/powerpoint/2010/main" val="241094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020202"/>
        </a:solidFill>
        <a:effectLst/>
      </p:bgPr>
    </p:bg>
    <p:spTree>
      <p:nvGrpSpPr>
        <p:cNvPr id="1" name=""/>
        <p:cNvGrpSpPr/>
        <p:nvPr/>
      </p:nvGrpSpPr>
      <p:grpSpPr>
        <a:xfrm>
          <a:off x="0" y="0"/>
          <a:ext cx="0" cy="0"/>
          <a:chOff x="0" y="0"/>
          <a:chExt cx="0" cy="0"/>
        </a:xfrm>
      </p:grpSpPr>
      <p:pic>
        <p:nvPicPr>
          <p:cNvPr id="14" name="Imagen 13">
            <a:extLst>
              <a:ext uri="{FF2B5EF4-FFF2-40B4-BE49-F238E27FC236}">
                <a16:creationId xmlns:a16="http://schemas.microsoft.com/office/drawing/2014/main" id="{122CD2B0-E07F-B745-A107-93EE764F99C0}"/>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281292" y="3475572"/>
            <a:ext cx="4161735" cy="2772322"/>
          </a:xfrm>
          <a:prstGeom prst="rect">
            <a:avLst/>
          </a:prstGeom>
        </p:spPr>
      </p:pic>
      <p:cxnSp>
        <p:nvCxnSpPr>
          <p:cNvPr id="7" name="Conector recto 6">
            <a:extLst>
              <a:ext uri="{FF2B5EF4-FFF2-40B4-BE49-F238E27FC236}">
                <a16:creationId xmlns:a16="http://schemas.microsoft.com/office/drawing/2014/main" id="{C62EB56A-C2B3-B449-B4EB-2173F6A4C16F}"/>
              </a:ext>
            </a:extLst>
          </p:cNvPr>
          <p:cNvCxnSpPr>
            <a:cxnSpLocks/>
          </p:cNvCxnSpPr>
          <p:nvPr/>
        </p:nvCxnSpPr>
        <p:spPr>
          <a:xfrm>
            <a:off x="5922024" y="0"/>
            <a:ext cx="0" cy="6858000"/>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2" name="CuadroTexto 1">
            <a:extLst>
              <a:ext uri="{FF2B5EF4-FFF2-40B4-BE49-F238E27FC236}">
                <a16:creationId xmlns:a16="http://schemas.microsoft.com/office/drawing/2014/main" id="{1F7B638D-B59A-784C-9389-39A1A4FC76C1}"/>
              </a:ext>
            </a:extLst>
          </p:cNvPr>
          <p:cNvSpPr txBox="1"/>
          <p:nvPr/>
        </p:nvSpPr>
        <p:spPr>
          <a:xfrm>
            <a:off x="845684" y="2066376"/>
            <a:ext cx="3509337" cy="1754326"/>
          </a:xfrm>
          <a:prstGeom prst="rect">
            <a:avLst/>
          </a:prstGeom>
          <a:noFill/>
        </p:spPr>
        <p:txBody>
          <a:bodyPr wrap="square" rtlCol="0">
            <a:spAutoFit/>
          </a:bodyPr>
          <a:lstStyle/>
          <a:p>
            <a:r>
              <a:rPr lang="es-ES" sz="5400" spc="300" dirty="0" err="1">
                <a:solidFill>
                  <a:schemeClr val="bg1"/>
                </a:solidFill>
                <a:latin typeface="Oswald Medium" pitchFamily="2" charset="77"/>
                <a:ea typeface="Roboto" panose="02000000000000000000" pitchFamily="2" charset="0"/>
                <a:cs typeface="Roboto" panose="02000000000000000000" pitchFamily="2" charset="0"/>
              </a:rPr>
              <a:t>What</a:t>
            </a:r>
            <a:r>
              <a:rPr lang="es-ES" sz="5400" spc="300" dirty="0">
                <a:solidFill>
                  <a:schemeClr val="bg1"/>
                </a:solidFill>
                <a:latin typeface="Oswald Medium" pitchFamily="2" charset="77"/>
                <a:ea typeface="Roboto" panose="02000000000000000000" pitchFamily="2" charset="0"/>
                <a:cs typeface="Roboto" panose="02000000000000000000" pitchFamily="2" charset="0"/>
              </a:rPr>
              <a:t> </a:t>
            </a:r>
            <a:r>
              <a:rPr lang="es-ES" sz="5400" spc="300" dirty="0" err="1">
                <a:solidFill>
                  <a:schemeClr val="bg1"/>
                </a:solidFill>
                <a:latin typeface="Oswald Medium" pitchFamily="2" charset="77"/>
                <a:ea typeface="Roboto" panose="02000000000000000000" pitchFamily="2" charset="0"/>
                <a:cs typeface="Roboto" panose="02000000000000000000" pitchFamily="2" charset="0"/>
              </a:rPr>
              <a:t>is</a:t>
            </a:r>
            <a:r>
              <a:rPr lang="es-ES" sz="5400" spc="300" dirty="0">
                <a:solidFill>
                  <a:schemeClr val="bg1"/>
                </a:solidFill>
                <a:latin typeface="Oswald Medium" pitchFamily="2" charset="77"/>
                <a:ea typeface="Roboto" panose="02000000000000000000" pitchFamily="2" charset="0"/>
                <a:cs typeface="Roboto" panose="02000000000000000000" pitchFamily="2" charset="0"/>
              </a:rPr>
              <a:t> </a:t>
            </a:r>
            <a:r>
              <a:rPr lang="es-ES" sz="5400" spc="300" dirty="0" err="1">
                <a:solidFill>
                  <a:schemeClr val="bg1"/>
                </a:solidFill>
                <a:latin typeface="Oswald Medium" pitchFamily="2" charset="77"/>
                <a:ea typeface="Roboto" panose="02000000000000000000" pitchFamily="2" charset="0"/>
                <a:cs typeface="Roboto" panose="02000000000000000000" pitchFamily="2" charset="0"/>
              </a:rPr>
              <a:t>next</a:t>
            </a:r>
            <a:r>
              <a:rPr lang="es-ES" sz="5400" spc="300" dirty="0">
                <a:solidFill>
                  <a:schemeClr val="bg1"/>
                </a:solidFill>
                <a:latin typeface="Oswald Medium" pitchFamily="2" charset="77"/>
                <a:ea typeface="Roboto" panose="02000000000000000000" pitchFamily="2" charset="0"/>
                <a:cs typeface="Roboto" panose="02000000000000000000" pitchFamily="2" charset="0"/>
              </a:rPr>
              <a:t>?</a:t>
            </a:r>
          </a:p>
        </p:txBody>
      </p:sp>
      <p:cxnSp>
        <p:nvCxnSpPr>
          <p:cNvPr id="8" name="Conector recto 7">
            <a:extLst>
              <a:ext uri="{FF2B5EF4-FFF2-40B4-BE49-F238E27FC236}">
                <a16:creationId xmlns:a16="http://schemas.microsoft.com/office/drawing/2014/main" id="{36644B05-742B-6240-8FB3-6522BCE66381}"/>
              </a:ext>
            </a:extLst>
          </p:cNvPr>
          <p:cNvCxnSpPr/>
          <p:nvPr/>
        </p:nvCxnSpPr>
        <p:spPr>
          <a:xfrm>
            <a:off x="961292" y="4144616"/>
            <a:ext cx="0" cy="152400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9" name="CuadroTexto 8">
            <a:extLst>
              <a:ext uri="{FF2B5EF4-FFF2-40B4-BE49-F238E27FC236}">
                <a16:creationId xmlns:a16="http://schemas.microsoft.com/office/drawing/2014/main" id="{EC4F9B63-606F-944D-832F-C66F16A0BE5A}"/>
              </a:ext>
            </a:extLst>
          </p:cNvPr>
          <p:cNvSpPr txBox="1"/>
          <p:nvPr/>
        </p:nvSpPr>
        <p:spPr>
          <a:xfrm>
            <a:off x="6401022" y="1544262"/>
            <a:ext cx="4850833" cy="2011641"/>
          </a:xfrm>
          <a:prstGeom prst="rect">
            <a:avLst/>
          </a:prstGeom>
          <a:noFill/>
        </p:spPr>
        <p:txBody>
          <a:bodyPr wrap="square" rtlCol="0">
            <a:spAutoFit/>
          </a:bodyPr>
          <a:lstStyle/>
          <a:p>
            <a:pPr>
              <a:lnSpc>
                <a:spcPct val="150000"/>
              </a:lnSpc>
              <a:spcAft>
                <a:spcPts val="1800"/>
              </a:spcAft>
            </a:pPr>
            <a:r>
              <a:rPr lang="es-ES" sz="1500" dirty="0" err="1">
                <a:solidFill>
                  <a:schemeClr val="bg1"/>
                </a:solidFill>
              </a:rPr>
              <a:t>Document</a:t>
            </a:r>
            <a:r>
              <a:rPr lang="es-ES" sz="1500" dirty="0">
                <a:solidFill>
                  <a:schemeClr val="bg1"/>
                </a:solidFill>
              </a:rPr>
              <a:t> </a:t>
            </a:r>
            <a:r>
              <a:rPr lang="es-ES" sz="1500" dirty="0" err="1">
                <a:solidFill>
                  <a:schemeClr val="bg1"/>
                </a:solidFill>
              </a:rPr>
              <a:t>the</a:t>
            </a:r>
            <a:r>
              <a:rPr lang="es-ES" sz="1500" dirty="0">
                <a:solidFill>
                  <a:schemeClr val="bg1"/>
                </a:solidFill>
              </a:rPr>
              <a:t> </a:t>
            </a:r>
            <a:r>
              <a:rPr lang="es-ES" sz="1500" dirty="0" err="1">
                <a:solidFill>
                  <a:schemeClr val="bg1"/>
                </a:solidFill>
              </a:rPr>
              <a:t>benchmark</a:t>
            </a:r>
            <a:r>
              <a:rPr lang="es-ES" sz="1500" dirty="0">
                <a:solidFill>
                  <a:schemeClr val="bg1"/>
                </a:solidFill>
              </a:rPr>
              <a:t> </a:t>
            </a:r>
            <a:r>
              <a:rPr lang="es-ES" sz="1500" dirty="0" err="1">
                <a:solidFill>
                  <a:schemeClr val="bg1"/>
                </a:solidFill>
              </a:rPr>
              <a:t>results</a:t>
            </a:r>
            <a:r>
              <a:rPr lang="es-ES" sz="1500" dirty="0">
                <a:solidFill>
                  <a:schemeClr val="bg1"/>
                </a:solidFill>
              </a:rPr>
              <a:t> in </a:t>
            </a:r>
            <a:r>
              <a:rPr lang="es-ES" sz="1500" dirty="0" err="1">
                <a:solidFill>
                  <a:schemeClr val="bg1"/>
                </a:solidFill>
              </a:rPr>
              <a:t>order</a:t>
            </a:r>
            <a:r>
              <a:rPr lang="es-ES" sz="1500" dirty="0">
                <a:solidFill>
                  <a:schemeClr val="bg1"/>
                </a:solidFill>
              </a:rPr>
              <a:t> </a:t>
            </a:r>
            <a:r>
              <a:rPr lang="es-ES" sz="1500" dirty="0" err="1">
                <a:solidFill>
                  <a:schemeClr val="bg1"/>
                </a:solidFill>
              </a:rPr>
              <a:t>to</a:t>
            </a:r>
            <a:r>
              <a:rPr lang="es-ES" sz="1500" dirty="0">
                <a:solidFill>
                  <a:schemeClr val="bg1"/>
                </a:solidFill>
              </a:rPr>
              <a:t> </a:t>
            </a:r>
            <a:r>
              <a:rPr lang="es-ES" sz="1500" dirty="0" err="1">
                <a:solidFill>
                  <a:schemeClr val="bg1"/>
                </a:solidFill>
              </a:rPr>
              <a:t>make</a:t>
            </a:r>
            <a:r>
              <a:rPr lang="es-ES" sz="1500" dirty="0">
                <a:solidFill>
                  <a:schemeClr val="bg1"/>
                </a:solidFill>
              </a:rPr>
              <a:t> </a:t>
            </a:r>
            <a:r>
              <a:rPr lang="es-ES" sz="1500" dirty="0" err="1">
                <a:solidFill>
                  <a:schemeClr val="bg1"/>
                </a:solidFill>
              </a:rPr>
              <a:t>an</a:t>
            </a:r>
            <a:r>
              <a:rPr lang="es-ES" sz="1500" dirty="0">
                <a:solidFill>
                  <a:schemeClr val="bg1"/>
                </a:solidFill>
              </a:rPr>
              <a:t> </a:t>
            </a:r>
            <a:r>
              <a:rPr lang="es-ES" sz="1500" dirty="0" err="1">
                <a:solidFill>
                  <a:schemeClr val="bg1"/>
                </a:solidFill>
              </a:rPr>
              <a:t>archival</a:t>
            </a:r>
            <a:r>
              <a:rPr lang="es-ES" sz="1500" dirty="0">
                <a:solidFill>
                  <a:schemeClr val="bg1"/>
                </a:solidFill>
              </a:rPr>
              <a:t> </a:t>
            </a:r>
            <a:r>
              <a:rPr lang="es-ES" sz="1500" dirty="0" err="1">
                <a:solidFill>
                  <a:schemeClr val="bg1"/>
                </a:solidFill>
              </a:rPr>
              <a:t>of</a:t>
            </a:r>
            <a:r>
              <a:rPr lang="es-ES" sz="1500" dirty="0">
                <a:solidFill>
                  <a:schemeClr val="bg1"/>
                </a:solidFill>
              </a:rPr>
              <a:t> </a:t>
            </a:r>
            <a:r>
              <a:rPr lang="es-ES" sz="1500" dirty="0" err="1">
                <a:solidFill>
                  <a:schemeClr val="bg1"/>
                </a:solidFill>
              </a:rPr>
              <a:t>the</a:t>
            </a:r>
            <a:r>
              <a:rPr lang="es-ES" sz="1500" dirty="0">
                <a:solidFill>
                  <a:schemeClr val="bg1"/>
                </a:solidFill>
              </a:rPr>
              <a:t> </a:t>
            </a:r>
            <a:r>
              <a:rPr lang="es-ES" sz="1500" dirty="0" err="1">
                <a:solidFill>
                  <a:schemeClr val="bg1"/>
                </a:solidFill>
              </a:rPr>
              <a:t>research</a:t>
            </a:r>
            <a:r>
              <a:rPr lang="es-ES" sz="1500" dirty="0">
                <a:solidFill>
                  <a:schemeClr val="bg1"/>
                </a:solidFill>
              </a:rPr>
              <a:t> </a:t>
            </a:r>
            <a:r>
              <a:rPr lang="es-ES" sz="1500" dirty="0" err="1">
                <a:solidFill>
                  <a:schemeClr val="bg1"/>
                </a:solidFill>
              </a:rPr>
              <a:t>paper</a:t>
            </a:r>
            <a:r>
              <a:rPr lang="es-ES" sz="1500" dirty="0">
                <a:solidFill>
                  <a:schemeClr val="bg1"/>
                </a:solidFill>
              </a:rPr>
              <a:t>.</a:t>
            </a:r>
          </a:p>
          <a:p>
            <a:pPr>
              <a:lnSpc>
                <a:spcPct val="150000"/>
              </a:lnSpc>
              <a:spcAft>
                <a:spcPts val="1800"/>
              </a:spcAft>
            </a:pPr>
            <a:r>
              <a:rPr lang="es-ES" sz="1500" dirty="0">
                <a:solidFill>
                  <a:schemeClr val="bg1"/>
                </a:solidFill>
              </a:rPr>
              <a:t>Change </a:t>
            </a:r>
            <a:r>
              <a:rPr lang="es-ES" sz="1500" dirty="0" err="1">
                <a:solidFill>
                  <a:schemeClr val="bg1"/>
                </a:solidFill>
              </a:rPr>
              <a:t>model</a:t>
            </a:r>
            <a:r>
              <a:rPr lang="es-ES" sz="1500" dirty="0">
                <a:solidFill>
                  <a:schemeClr val="bg1"/>
                </a:solidFill>
              </a:rPr>
              <a:t> </a:t>
            </a:r>
            <a:r>
              <a:rPr lang="es-ES" sz="1500" dirty="0" err="1">
                <a:solidFill>
                  <a:schemeClr val="bg1"/>
                </a:solidFill>
              </a:rPr>
              <a:t>structures</a:t>
            </a:r>
            <a:r>
              <a:rPr lang="es-ES" sz="1500" dirty="0">
                <a:solidFill>
                  <a:schemeClr val="bg1"/>
                </a:solidFill>
              </a:rPr>
              <a:t> and define new training </a:t>
            </a:r>
            <a:r>
              <a:rPr lang="es-ES" sz="1500" dirty="0" err="1">
                <a:solidFill>
                  <a:schemeClr val="bg1"/>
                </a:solidFill>
              </a:rPr>
              <a:t>losses</a:t>
            </a:r>
            <a:r>
              <a:rPr lang="es-ES" sz="1500" dirty="0">
                <a:solidFill>
                  <a:schemeClr val="bg1"/>
                </a:solidFill>
              </a:rPr>
              <a:t> </a:t>
            </a:r>
            <a:r>
              <a:rPr lang="es-ES" sz="1500" dirty="0" err="1">
                <a:solidFill>
                  <a:schemeClr val="bg1"/>
                </a:solidFill>
              </a:rPr>
              <a:t>to</a:t>
            </a:r>
            <a:r>
              <a:rPr lang="en-US" sz="1500" dirty="0">
                <a:solidFill>
                  <a:schemeClr val="bg1"/>
                </a:solidFill>
              </a:rPr>
              <a:t> find state-of-the-art approaches with better results in anomaly detection for publication.</a:t>
            </a:r>
            <a:endParaRPr lang="es-ES" sz="1500" dirty="0">
              <a:solidFill>
                <a:schemeClr val="bg1"/>
              </a:solidFill>
            </a:endParaRPr>
          </a:p>
        </p:txBody>
      </p:sp>
      <p:sp>
        <p:nvSpPr>
          <p:cNvPr id="6" name="Elipse 5">
            <a:extLst>
              <a:ext uri="{FF2B5EF4-FFF2-40B4-BE49-F238E27FC236}">
                <a16:creationId xmlns:a16="http://schemas.microsoft.com/office/drawing/2014/main" id="{FAFBB5A7-FA30-0E4F-BAF9-B0345D53F0E4}"/>
              </a:ext>
            </a:extLst>
          </p:cNvPr>
          <p:cNvSpPr/>
          <p:nvPr/>
        </p:nvSpPr>
        <p:spPr>
          <a:xfrm>
            <a:off x="5861899" y="1663700"/>
            <a:ext cx="136328" cy="136328"/>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Elipse 9">
            <a:extLst>
              <a:ext uri="{FF2B5EF4-FFF2-40B4-BE49-F238E27FC236}">
                <a16:creationId xmlns:a16="http://schemas.microsoft.com/office/drawing/2014/main" id="{76693D10-7660-1046-A88B-9EA1E4F8F185}"/>
              </a:ext>
            </a:extLst>
          </p:cNvPr>
          <p:cNvSpPr/>
          <p:nvPr/>
        </p:nvSpPr>
        <p:spPr>
          <a:xfrm>
            <a:off x="5861899" y="2639392"/>
            <a:ext cx="136328" cy="136328"/>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 name="Rectángulo 14">
            <a:extLst>
              <a:ext uri="{FF2B5EF4-FFF2-40B4-BE49-F238E27FC236}">
                <a16:creationId xmlns:a16="http://schemas.microsoft.com/office/drawing/2014/main" id="{1E5AC60E-A182-5249-ABFF-E576C43FB415}"/>
              </a:ext>
            </a:extLst>
          </p:cNvPr>
          <p:cNvSpPr/>
          <p:nvPr/>
        </p:nvSpPr>
        <p:spPr>
          <a:xfrm>
            <a:off x="845684" y="496716"/>
            <a:ext cx="1372492" cy="1569660"/>
          </a:xfrm>
          <a:prstGeom prst="rect">
            <a:avLst/>
          </a:prstGeom>
        </p:spPr>
        <p:txBody>
          <a:bodyPr wrap="none">
            <a:spAutoFit/>
          </a:bodyPr>
          <a:lstStyle/>
          <a:p>
            <a:r>
              <a:rPr lang="es-ES" sz="9600" spc="300" dirty="0">
                <a:solidFill>
                  <a:schemeClr val="tx1">
                    <a:lumMod val="75000"/>
                    <a:lumOff val="25000"/>
                  </a:schemeClr>
                </a:solidFill>
                <a:latin typeface="Oswald" pitchFamily="2" charset="77"/>
                <a:ea typeface="Roboto" panose="02000000000000000000" pitchFamily="2" charset="0"/>
                <a:cs typeface="Roboto" panose="02000000000000000000" pitchFamily="2" charset="0"/>
              </a:rPr>
              <a:t>07</a:t>
            </a:r>
            <a:endParaRPr lang="es-ES" spc="300" dirty="0">
              <a:solidFill>
                <a:schemeClr val="tx1">
                  <a:lumMod val="75000"/>
                  <a:lumOff val="25000"/>
                </a:schemeClr>
              </a:solidFill>
            </a:endParaRPr>
          </a:p>
        </p:txBody>
      </p:sp>
    </p:spTree>
    <p:extLst>
      <p:ext uri="{BB962C8B-B14F-4D97-AF65-F5344CB8AC3E}">
        <p14:creationId xmlns:p14="http://schemas.microsoft.com/office/powerpoint/2010/main" val="20902097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uerda 12">
            <a:extLst>
              <a:ext uri="{FF2B5EF4-FFF2-40B4-BE49-F238E27FC236}">
                <a16:creationId xmlns:a16="http://schemas.microsoft.com/office/drawing/2014/main" id="{7DFC106D-71DA-0B46-9BFE-CAF7CA8511FF}"/>
              </a:ext>
            </a:extLst>
          </p:cNvPr>
          <p:cNvSpPr/>
          <p:nvPr/>
        </p:nvSpPr>
        <p:spPr>
          <a:xfrm rot="10800000">
            <a:off x="-2292312" y="-39779"/>
            <a:ext cx="4018744" cy="4018744"/>
          </a:xfrm>
          <a:prstGeom prst="chord">
            <a:avLst>
              <a:gd name="adj1" fmla="val 5870008"/>
              <a:gd name="adj2" fmla="val 1573501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 name="CuadroTexto 2">
            <a:extLst>
              <a:ext uri="{FF2B5EF4-FFF2-40B4-BE49-F238E27FC236}">
                <a16:creationId xmlns:a16="http://schemas.microsoft.com/office/drawing/2014/main" id="{46BDD4C8-FC3C-9040-B16A-9D2615FDC5B9}"/>
              </a:ext>
            </a:extLst>
          </p:cNvPr>
          <p:cNvSpPr txBox="1"/>
          <p:nvPr/>
        </p:nvSpPr>
        <p:spPr>
          <a:xfrm>
            <a:off x="586468" y="1981390"/>
            <a:ext cx="4585949" cy="1206869"/>
          </a:xfrm>
          <a:prstGeom prst="rect">
            <a:avLst/>
          </a:prstGeom>
          <a:noFill/>
        </p:spPr>
        <p:txBody>
          <a:bodyPr wrap="square" rtlCol="0" anchor="ctr">
            <a:spAutoFit/>
          </a:bodyPr>
          <a:lstStyle/>
          <a:p>
            <a:pPr>
              <a:lnSpc>
                <a:spcPts val="8020"/>
              </a:lnSpc>
            </a:pPr>
            <a:r>
              <a:rPr lang="es-ES" sz="11500" spc="300" dirty="0">
                <a:solidFill>
                  <a:schemeClr val="tx1">
                    <a:lumMod val="95000"/>
                    <a:lumOff val="5000"/>
                  </a:schemeClr>
                </a:solidFill>
                <a:latin typeface="Oswald" pitchFamily="2" charset="77"/>
                <a:ea typeface="Roboto" panose="02000000000000000000" pitchFamily="2" charset="0"/>
                <a:cs typeface="Roboto" panose="02000000000000000000" pitchFamily="2" charset="0"/>
              </a:rPr>
              <a:t>END</a:t>
            </a:r>
            <a:endParaRPr lang="es-ES" sz="8000" spc="300" dirty="0">
              <a:solidFill>
                <a:schemeClr val="tx1">
                  <a:lumMod val="95000"/>
                  <a:lumOff val="5000"/>
                </a:schemeClr>
              </a:solidFill>
              <a:latin typeface="Oswald" pitchFamily="2" charset="77"/>
              <a:ea typeface="Roboto" panose="02000000000000000000" pitchFamily="2" charset="0"/>
              <a:cs typeface="Roboto" panose="02000000000000000000" pitchFamily="2" charset="0"/>
            </a:endParaRPr>
          </a:p>
        </p:txBody>
      </p:sp>
      <p:grpSp>
        <p:nvGrpSpPr>
          <p:cNvPr id="7" name="Grupo 6">
            <a:extLst>
              <a:ext uri="{FF2B5EF4-FFF2-40B4-BE49-F238E27FC236}">
                <a16:creationId xmlns:a16="http://schemas.microsoft.com/office/drawing/2014/main" id="{EED1325A-C12C-A24E-83A0-FB58F54F78B4}"/>
              </a:ext>
            </a:extLst>
          </p:cNvPr>
          <p:cNvGrpSpPr/>
          <p:nvPr/>
        </p:nvGrpSpPr>
        <p:grpSpPr>
          <a:xfrm rot="10800000">
            <a:off x="5339221" y="3511885"/>
            <a:ext cx="318629" cy="3346115"/>
            <a:chOff x="1110684" y="-607801"/>
            <a:chExt cx="318629" cy="3346115"/>
          </a:xfrm>
        </p:grpSpPr>
        <p:cxnSp>
          <p:nvCxnSpPr>
            <p:cNvPr id="9" name="Conector recto 8">
              <a:extLst>
                <a:ext uri="{FF2B5EF4-FFF2-40B4-BE49-F238E27FC236}">
                  <a16:creationId xmlns:a16="http://schemas.microsoft.com/office/drawing/2014/main" id="{B69EE778-390C-BD45-83BD-DE6314D0D339}"/>
                </a:ext>
              </a:extLst>
            </p:cNvPr>
            <p:cNvCxnSpPr>
              <a:cxnSpLocks/>
              <a:endCxn id="10" idx="4"/>
            </p:cNvCxnSpPr>
            <p:nvPr/>
          </p:nvCxnSpPr>
          <p:spPr>
            <a:xfrm rot="10800000" flipV="1">
              <a:off x="1269999" y="-607801"/>
              <a:ext cx="0" cy="334611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0" name="Elipse 9">
              <a:extLst>
                <a:ext uri="{FF2B5EF4-FFF2-40B4-BE49-F238E27FC236}">
                  <a16:creationId xmlns:a16="http://schemas.microsoft.com/office/drawing/2014/main" id="{36EFC212-986A-7F4C-8843-03DB58D5BD1B}"/>
                </a:ext>
              </a:extLst>
            </p:cNvPr>
            <p:cNvSpPr/>
            <p:nvPr/>
          </p:nvSpPr>
          <p:spPr>
            <a:xfrm>
              <a:off x="1110684" y="2419685"/>
              <a:ext cx="318629" cy="31862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grpSp>
      <p:pic>
        <p:nvPicPr>
          <p:cNvPr id="19" name="Marcador de posición de imagen 18">
            <a:extLst>
              <a:ext uri="{FF2B5EF4-FFF2-40B4-BE49-F238E27FC236}">
                <a16:creationId xmlns:a16="http://schemas.microsoft.com/office/drawing/2014/main" id="{0AC59290-E3D6-3948-A7D0-1225B1497E12}"/>
              </a:ext>
            </a:extLst>
          </p:cNvPr>
          <p:cNvPicPr>
            <a:picLocks noGrp="1" noChangeAspect="1"/>
          </p:cNvPicPr>
          <p:nvPr>
            <p:ph type="pic" sz="quarter" idx="14"/>
          </p:nvPr>
        </p:nvPicPr>
        <p:blipFill rotWithShape="1">
          <a:blip r:embed="rId2" cstate="screen">
            <a:extLst>
              <a:ext uri="{28A0092B-C50C-407E-A947-70E740481C1C}">
                <a14:useLocalDpi xmlns:a14="http://schemas.microsoft.com/office/drawing/2010/main"/>
              </a:ext>
            </a:extLst>
          </a:blip>
          <a:srcRect/>
          <a:stretch/>
        </p:blipFill>
        <p:spPr>
          <a:xfrm>
            <a:off x="6679159" y="1"/>
            <a:ext cx="5512759" cy="6879706"/>
          </a:xfrm>
        </p:spPr>
      </p:pic>
    </p:spTree>
    <p:extLst>
      <p:ext uri="{BB962C8B-B14F-4D97-AF65-F5344CB8AC3E}">
        <p14:creationId xmlns:p14="http://schemas.microsoft.com/office/powerpoint/2010/main" val="35621232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EFDDBEA9-1505-5940-9E3E-E9F6618242CD}"/>
              </a:ext>
            </a:extLst>
          </p:cNvPr>
          <p:cNvSpPr txBox="1"/>
          <p:nvPr/>
        </p:nvSpPr>
        <p:spPr>
          <a:xfrm>
            <a:off x="845684" y="3428852"/>
            <a:ext cx="3930507" cy="2632003"/>
          </a:xfrm>
          <a:prstGeom prst="rect">
            <a:avLst/>
          </a:prstGeom>
          <a:noFill/>
        </p:spPr>
        <p:txBody>
          <a:bodyPr wrap="square" rtlCol="0">
            <a:spAutoFit/>
          </a:bodyPr>
          <a:lstStyle/>
          <a:p>
            <a:pPr>
              <a:lnSpc>
                <a:spcPct val="150000"/>
              </a:lnSpc>
            </a:pPr>
            <a:r>
              <a:rPr lang="en-US" sz="1600" dirty="0">
                <a:latin typeface="+mj-lt"/>
              </a:rPr>
              <a:t>Anomaly detection is a classical problem in machine learning, where </a:t>
            </a:r>
            <a:r>
              <a:rPr lang="en-US" sz="1600" dirty="0">
                <a:solidFill>
                  <a:schemeClr val="accent1"/>
                </a:solidFill>
                <a:highlight>
                  <a:srgbClr val="000000"/>
                </a:highlight>
                <a:latin typeface="+mj-lt"/>
              </a:rPr>
              <a:t>datasets are highly biased </a:t>
            </a:r>
            <a:r>
              <a:rPr lang="en-US" sz="1600" dirty="0">
                <a:latin typeface="+mj-lt"/>
              </a:rPr>
              <a:t>towards normal classes due to the insufficient size of the abnormal class. Meanwhile detecting unseen anomaly cases makes utilizing </a:t>
            </a:r>
            <a:r>
              <a:rPr lang="en-US" sz="1600" dirty="0">
                <a:solidFill>
                  <a:schemeClr val="accent1"/>
                </a:solidFill>
                <a:highlight>
                  <a:srgbClr val="000000"/>
                </a:highlight>
                <a:latin typeface="+mj-lt"/>
              </a:rPr>
              <a:t>supervised methods impossible</a:t>
            </a:r>
            <a:r>
              <a:rPr lang="en-US" sz="1600" dirty="0">
                <a:latin typeface="+mj-lt"/>
              </a:rPr>
              <a:t>.</a:t>
            </a:r>
            <a:endParaRPr lang="es-ES" sz="1600" dirty="0">
              <a:latin typeface="+mj-lt"/>
            </a:endParaRPr>
          </a:p>
        </p:txBody>
      </p:sp>
      <p:sp>
        <p:nvSpPr>
          <p:cNvPr id="11" name="Rectángulo 10">
            <a:extLst>
              <a:ext uri="{FF2B5EF4-FFF2-40B4-BE49-F238E27FC236}">
                <a16:creationId xmlns:a16="http://schemas.microsoft.com/office/drawing/2014/main" id="{F445388A-AE22-1846-BACD-1C8A111FDEE9}"/>
              </a:ext>
            </a:extLst>
          </p:cNvPr>
          <p:cNvSpPr/>
          <p:nvPr/>
        </p:nvSpPr>
        <p:spPr>
          <a:xfrm>
            <a:off x="6096000" y="0"/>
            <a:ext cx="6096000" cy="686679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CuadroTexto 11">
            <a:extLst>
              <a:ext uri="{FF2B5EF4-FFF2-40B4-BE49-F238E27FC236}">
                <a16:creationId xmlns:a16="http://schemas.microsoft.com/office/drawing/2014/main" id="{BEB80AF9-6515-F846-A34A-4A2505E956AC}"/>
              </a:ext>
            </a:extLst>
          </p:cNvPr>
          <p:cNvSpPr txBox="1"/>
          <p:nvPr/>
        </p:nvSpPr>
        <p:spPr>
          <a:xfrm>
            <a:off x="845684" y="1765023"/>
            <a:ext cx="3748110" cy="1200329"/>
          </a:xfrm>
          <a:prstGeom prst="rect">
            <a:avLst/>
          </a:prstGeom>
          <a:noFill/>
        </p:spPr>
        <p:txBody>
          <a:bodyPr wrap="square" rtlCol="0">
            <a:spAutoFit/>
          </a:bodyPr>
          <a:lstStyle/>
          <a:p>
            <a:r>
              <a:rPr lang="es-ES" sz="3600" b="1" dirty="0" err="1">
                <a:solidFill>
                  <a:schemeClr val="tx1">
                    <a:lumMod val="95000"/>
                    <a:lumOff val="5000"/>
                  </a:schemeClr>
                </a:solidFill>
                <a:latin typeface="+mj-lt"/>
                <a:ea typeface="Roboto" panose="02000000000000000000" pitchFamily="2" charset="0"/>
                <a:cs typeface="Roboto" panose="02000000000000000000" pitchFamily="2" charset="0"/>
              </a:rPr>
              <a:t>What</a:t>
            </a:r>
            <a:r>
              <a:rPr lang="es-ES" sz="3600" b="1" dirty="0">
                <a:solidFill>
                  <a:schemeClr val="tx1">
                    <a:lumMod val="95000"/>
                    <a:lumOff val="5000"/>
                  </a:schemeClr>
                </a:solidFill>
                <a:latin typeface="+mj-lt"/>
                <a:ea typeface="Roboto" panose="02000000000000000000" pitchFamily="2" charset="0"/>
                <a:cs typeface="Roboto" panose="02000000000000000000" pitchFamily="2" charset="0"/>
              </a:rPr>
              <a:t> </a:t>
            </a:r>
            <a:r>
              <a:rPr lang="es-ES" sz="3600" b="1" dirty="0" err="1">
                <a:solidFill>
                  <a:schemeClr val="tx1">
                    <a:lumMod val="95000"/>
                    <a:lumOff val="5000"/>
                  </a:schemeClr>
                </a:solidFill>
                <a:latin typeface="+mj-lt"/>
                <a:ea typeface="Roboto" panose="02000000000000000000" pitchFamily="2" charset="0"/>
                <a:cs typeface="Roboto" panose="02000000000000000000" pitchFamily="2" charset="0"/>
              </a:rPr>
              <a:t>is</a:t>
            </a:r>
            <a:r>
              <a:rPr lang="es-ES" sz="3600" b="1" dirty="0">
                <a:solidFill>
                  <a:schemeClr val="tx1">
                    <a:lumMod val="95000"/>
                    <a:lumOff val="5000"/>
                  </a:schemeClr>
                </a:solidFill>
                <a:latin typeface="+mj-lt"/>
                <a:ea typeface="Roboto" panose="02000000000000000000" pitchFamily="2" charset="0"/>
                <a:cs typeface="Roboto" panose="02000000000000000000" pitchFamily="2" charset="0"/>
              </a:rPr>
              <a:t> </a:t>
            </a:r>
            <a:r>
              <a:rPr lang="es-ES" sz="3600" b="1" dirty="0" err="1">
                <a:solidFill>
                  <a:schemeClr val="tx1">
                    <a:lumMod val="95000"/>
                    <a:lumOff val="5000"/>
                  </a:schemeClr>
                </a:solidFill>
                <a:latin typeface="+mj-lt"/>
                <a:ea typeface="Roboto" panose="02000000000000000000" pitchFamily="2" charset="0"/>
                <a:cs typeface="Roboto" panose="02000000000000000000" pitchFamily="2" charset="0"/>
              </a:rPr>
              <a:t>the</a:t>
            </a:r>
            <a:r>
              <a:rPr lang="es-ES" sz="3600" b="1" dirty="0">
                <a:solidFill>
                  <a:schemeClr val="tx1">
                    <a:lumMod val="95000"/>
                    <a:lumOff val="5000"/>
                  </a:schemeClr>
                </a:solidFill>
                <a:latin typeface="+mj-lt"/>
                <a:ea typeface="Roboto" panose="02000000000000000000" pitchFamily="2" charset="0"/>
                <a:cs typeface="Roboto" panose="02000000000000000000" pitchFamily="2" charset="0"/>
              </a:rPr>
              <a:t> </a:t>
            </a:r>
            <a:r>
              <a:rPr lang="es-ES" sz="3600" b="1" dirty="0" err="1">
                <a:solidFill>
                  <a:schemeClr val="accent1"/>
                </a:solidFill>
                <a:highlight>
                  <a:srgbClr val="000000"/>
                </a:highlight>
                <a:latin typeface="+mj-lt"/>
                <a:ea typeface="Roboto" panose="02000000000000000000" pitchFamily="2" charset="0"/>
                <a:cs typeface="Roboto" panose="02000000000000000000" pitchFamily="2" charset="0"/>
              </a:rPr>
              <a:t>problem</a:t>
            </a:r>
            <a:r>
              <a:rPr lang="es-ES" sz="3600" b="1" dirty="0">
                <a:solidFill>
                  <a:schemeClr val="tx1">
                    <a:lumMod val="95000"/>
                    <a:lumOff val="5000"/>
                  </a:schemeClr>
                </a:solidFill>
                <a:latin typeface="+mj-lt"/>
                <a:ea typeface="Roboto" panose="02000000000000000000" pitchFamily="2" charset="0"/>
                <a:cs typeface="Roboto" panose="02000000000000000000" pitchFamily="2" charset="0"/>
              </a:rPr>
              <a:t>?</a:t>
            </a:r>
          </a:p>
        </p:txBody>
      </p:sp>
      <p:sp>
        <p:nvSpPr>
          <p:cNvPr id="13" name="CuadroTexto 12">
            <a:extLst>
              <a:ext uri="{FF2B5EF4-FFF2-40B4-BE49-F238E27FC236}">
                <a16:creationId xmlns:a16="http://schemas.microsoft.com/office/drawing/2014/main" id="{584C73BA-45D7-CC45-ADEC-D4ABE4F80F03}"/>
              </a:ext>
            </a:extLst>
          </p:cNvPr>
          <p:cNvSpPr txBox="1"/>
          <p:nvPr/>
        </p:nvSpPr>
        <p:spPr>
          <a:xfrm>
            <a:off x="7415809" y="3484398"/>
            <a:ext cx="4026067" cy="3001334"/>
          </a:xfrm>
          <a:prstGeom prst="rect">
            <a:avLst/>
          </a:prstGeom>
          <a:noFill/>
        </p:spPr>
        <p:txBody>
          <a:bodyPr wrap="square" rtlCol="0">
            <a:spAutoFit/>
          </a:bodyPr>
          <a:lstStyle/>
          <a:p>
            <a:pPr>
              <a:lnSpc>
                <a:spcPct val="150000"/>
              </a:lnSpc>
            </a:pPr>
            <a:r>
              <a:rPr lang="en-US" sz="1600" dirty="0">
                <a:solidFill>
                  <a:schemeClr val="bg1"/>
                </a:solidFill>
                <a:latin typeface="+mj-lt"/>
              </a:rPr>
              <a:t>These challenges lead the researchers to lean towards methods that use </a:t>
            </a:r>
            <a:r>
              <a:rPr lang="en-US" sz="1600" b="1" dirty="0">
                <a:solidFill>
                  <a:schemeClr val="accent1"/>
                </a:solidFill>
                <a:latin typeface="+mj-lt"/>
              </a:rPr>
              <a:t>inference of latent space</a:t>
            </a:r>
            <a:r>
              <a:rPr lang="en-US" sz="1600" dirty="0">
                <a:solidFill>
                  <a:schemeClr val="bg1"/>
                </a:solidFill>
                <a:latin typeface="+mj-lt"/>
              </a:rPr>
              <a:t>. At the heart of these methods, stands </a:t>
            </a:r>
            <a:r>
              <a:rPr lang="en-US" sz="1600" b="1" dirty="0">
                <a:solidFill>
                  <a:schemeClr val="accent1"/>
                </a:solidFill>
                <a:latin typeface="+mj-lt"/>
              </a:rPr>
              <a:t>Autoencoders and Generative adversarial networks </a:t>
            </a:r>
            <a:r>
              <a:rPr lang="en-US" sz="1600" dirty="0">
                <a:solidFill>
                  <a:schemeClr val="bg1"/>
                </a:solidFill>
                <a:latin typeface="+mj-lt"/>
              </a:rPr>
              <a:t>that map the input image to a lower dimension vector, which is then used to reconstruct the generated output image.</a:t>
            </a:r>
            <a:endParaRPr lang="es-ES" sz="1600" dirty="0">
              <a:solidFill>
                <a:schemeClr val="bg1"/>
              </a:solidFill>
              <a:latin typeface="+mj-lt"/>
            </a:endParaRPr>
          </a:p>
        </p:txBody>
      </p:sp>
      <p:sp>
        <p:nvSpPr>
          <p:cNvPr id="14" name="CuadroTexto 13">
            <a:extLst>
              <a:ext uri="{FF2B5EF4-FFF2-40B4-BE49-F238E27FC236}">
                <a16:creationId xmlns:a16="http://schemas.microsoft.com/office/drawing/2014/main" id="{5D9D06D6-D51F-034C-B506-C14A843EE962}"/>
              </a:ext>
            </a:extLst>
          </p:cNvPr>
          <p:cNvSpPr txBox="1"/>
          <p:nvPr/>
        </p:nvSpPr>
        <p:spPr>
          <a:xfrm>
            <a:off x="7415809" y="1765023"/>
            <a:ext cx="3748110" cy="1200329"/>
          </a:xfrm>
          <a:prstGeom prst="rect">
            <a:avLst/>
          </a:prstGeom>
          <a:noFill/>
        </p:spPr>
        <p:txBody>
          <a:bodyPr wrap="square" rtlCol="0">
            <a:spAutoFit/>
          </a:bodyPr>
          <a:lstStyle/>
          <a:p>
            <a:r>
              <a:rPr lang="es-ES" sz="3600" b="1" dirty="0" err="1">
                <a:solidFill>
                  <a:schemeClr val="bg1"/>
                </a:solidFill>
                <a:latin typeface="+mj-lt"/>
                <a:ea typeface="Roboto" panose="02000000000000000000" pitchFamily="2" charset="0"/>
                <a:cs typeface="Roboto" panose="02000000000000000000" pitchFamily="2" charset="0"/>
              </a:rPr>
              <a:t>What</a:t>
            </a:r>
            <a:r>
              <a:rPr lang="es-ES" sz="3600" b="1" dirty="0">
                <a:solidFill>
                  <a:schemeClr val="bg1"/>
                </a:solidFill>
                <a:latin typeface="+mj-lt"/>
                <a:ea typeface="Roboto" panose="02000000000000000000" pitchFamily="2" charset="0"/>
                <a:cs typeface="Roboto" panose="02000000000000000000" pitchFamily="2" charset="0"/>
              </a:rPr>
              <a:t> </a:t>
            </a:r>
            <a:r>
              <a:rPr lang="es-ES" sz="3600" b="1" dirty="0" err="1">
                <a:solidFill>
                  <a:schemeClr val="bg1"/>
                </a:solidFill>
                <a:latin typeface="+mj-lt"/>
                <a:ea typeface="Roboto" panose="02000000000000000000" pitchFamily="2" charset="0"/>
                <a:cs typeface="Roboto" panose="02000000000000000000" pitchFamily="2" charset="0"/>
              </a:rPr>
              <a:t>is</a:t>
            </a:r>
            <a:r>
              <a:rPr lang="es-ES" sz="3600" b="1" dirty="0">
                <a:solidFill>
                  <a:schemeClr val="bg1"/>
                </a:solidFill>
                <a:latin typeface="+mj-lt"/>
                <a:ea typeface="Roboto" panose="02000000000000000000" pitchFamily="2" charset="0"/>
                <a:cs typeface="Roboto" panose="02000000000000000000" pitchFamily="2" charset="0"/>
              </a:rPr>
              <a:t> </a:t>
            </a:r>
            <a:r>
              <a:rPr lang="es-ES" sz="3600" b="1" dirty="0" err="1">
                <a:solidFill>
                  <a:schemeClr val="bg1"/>
                </a:solidFill>
                <a:latin typeface="+mj-lt"/>
                <a:ea typeface="Roboto" panose="02000000000000000000" pitchFamily="2" charset="0"/>
                <a:cs typeface="Roboto" panose="02000000000000000000" pitchFamily="2" charset="0"/>
              </a:rPr>
              <a:t>the</a:t>
            </a:r>
            <a:r>
              <a:rPr lang="es-ES" sz="3600" b="1" dirty="0">
                <a:solidFill>
                  <a:schemeClr val="bg1"/>
                </a:solidFill>
                <a:latin typeface="+mj-lt"/>
                <a:ea typeface="Roboto" panose="02000000000000000000" pitchFamily="2" charset="0"/>
                <a:cs typeface="Roboto" panose="02000000000000000000" pitchFamily="2" charset="0"/>
              </a:rPr>
              <a:t> </a:t>
            </a:r>
            <a:r>
              <a:rPr lang="es-ES" sz="3600" b="1" dirty="0" err="1">
                <a:solidFill>
                  <a:schemeClr val="accent1"/>
                </a:solidFill>
                <a:latin typeface="+mj-lt"/>
                <a:ea typeface="Roboto" panose="02000000000000000000" pitchFamily="2" charset="0"/>
                <a:cs typeface="Roboto" panose="02000000000000000000" pitchFamily="2" charset="0"/>
              </a:rPr>
              <a:t>Solution</a:t>
            </a:r>
            <a:r>
              <a:rPr lang="es-ES" sz="3600" b="1" dirty="0">
                <a:solidFill>
                  <a:schemeClr val="accent1"/>
                </a:solidFill>
                <a:latin typeface="+mj-lt"/>
                <a:ea typeface="Roboto" panose="02000000000000000000" pitchFamily="2" charset="0"/>
                <a:cs typeface="Roboto" panose="02000000000000000000" pitchFamily="2" charset="0"/>
              </a:rPr>
              <a:t>?</a:t>
            </a:r>
          </a:p>
        </p:txBody>
      </p:sp>
      <p:sp>
        <p:nvSpPr>
          <p:cNvPr id="2" name="Rectángulo 1">
            <a:extLst>
              <a:ext uri="{FF2B5EF4-FFF2-40B4-BE49-F238E27FC236}">
                <a16:creationId xmlns:a16="http://schemas.microsoft.com/office/drawing/2014/main" id="{2A4A1792-889E-FF43-BFE0-E2C9E18E96BA}"/>
              </a:ext>
            </a:extLst>
          </p:cNvPr>
          <p:cNvSpPr/>
          <p:nvPr/>
        </p:nvSpPr>
        <p:spPr>
          <a:xfrm>
            <a:off x="5543444" y="3617355"/>
            <a:ext cx="1052557" cy="7776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Gráfico 5">
            <a:extLst>
              <a:ext uri="{FF2B5EF4-FFF2-40B4-BE49-F238E27FC236}">
                <a16:creationId xmlns:a16="http://schemas.microsoft.com/office/drawing/2014/main" id="{EC24286C-1CCC-2E4B-8FF5-D4270C9155C0}"/>
              </a:ext>
            </a:extLst>
          </p:cNvPr>
          <p:cNvSpPr/>
          <p:nvPr/>
        </p:nvSpPr>
        <p:spPr>
          <a:xfrm>
            <a:off x="5827775" y="3881446"/>
            <a:ext cx="506080" cy="249483"/>
          </a:xfrm>
          <a:custGeom>
            <a:avLst/>
            <a:gdLst>
              <a:gd name="connsiteX0" fmla="*/ 430212 w 594809"/>
              <a:gd name="connsiteY0" fmla="*/ 0 h 293224"/>
              <a:gd name="connsiteX1" fmla="*/ 403386 w 594809"/>
              <a:gd name="connsiteY1" fmla="*/ 23779 h 293224"/>
              <a:gd name="connsiteX2" fmla="*/ 522363 w 594809"/>
              <a:gd name="connsiteY2" fmla="*/ 129772 h 293224"/>
              <a:gd name="connsiteX3" fmla="*/ 0 w 594809"/>
              <a:gd name="connsiteY3" fmla="*/ 129772 h 293224"/>
              <a:gd name="connsiteX4" fmla="*/ 0 w 594809"/>
              <a:gd name="connsiteY4" fmla="*/ 163453 h 293224"/>
              <a:gd name="connsiteX5" fmla="*/ 522363 w 594809"/>
              <a:gd name="connsiteY5" fmla="*/ 163453 h 293224"/>
              <a:gd name="connsiteX6" fmla="*/ 403386 w 594809"/>
              <a:gd name="connsiteY6" fmla="*/ 269446 h 293224"/>
              <a:gd name="connsiteX7" fmla="*/ 430212 w 594809"/>
              <a:gd name="connsiteY7" fmla="*/ 293225 h 293224"/>
              <a:gd name="connsiteX8" fmla="*/ 594810 w 594809"/>
              <a:gd name="connsiteY8" fmla="*/ 146612 h 293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4809" h="293224">
                <a:moveTo>
                  <a:pt x="430212" y="0"/>
                </a:moveTo>
                <a:lnTo>
                  <a:pt x="403386" y="23779"/>
                </a:lnTo>
                <a:lnTo>
                  <a:pt x="522363" y="129772"/>
                </a:lnTo>
                <a:lnTo>
                  <a:pt x="0" y="129772"/>
                </a:lnTo>
                <a:lnTo>
                  <a:pt x="0" y="163453"/>
                </a:lnTo>
                <a:lnTo>
                  <a:pt x="522363" y="163453"/>
                </a:lnTo>
                <a:lnTo>
                  <a:pt x="403386" y="269446"/>
                </a:lnTo>
                <a:lnTo>
                  <a:pt x="430212" y="293225"/>
                </a:lnTo>
                <a:lnTo>
                  <a:pt x="594810" y="146612"/>
                </a:lnTo>
                <a:close/>
              </a:path>
            </a:pathLst>
          </a:custGeom>
          <a:solidFill>
            <a:srgbClr val="000000"/>
          </a:solidFill>
          <a:ln w="37505" cap="flat">
            <a:noFill/>
            <a:prstDash val="solid"/>
            <a:miter/>
          </a:ln>
        </p:spPr>
        <p:txBody>
          <a:bodyPr rtlCol="0" anchor="ctr"/>
          <a:lstStyle/>
          <a:p>
            <a:endParaRPr lang="es-ES"/>
          </a:p>
        </p:txBody>
      </p:sp>
      <p:sp>
        <p:nvSpPr>
          <p:cNvPr id="3" name="Marcador de texto 2">
            <a:extLst>
              <a:ext uri="{FF2B5EF4-FFF2-40B4-BE49-F238E27FC236}">
                <a16:creationId xmlns:a16="http://schemas.microsoft.com/office/drawing/2014/main" id="{26188FBA-54EF-854A-A15D-E977AEB206CA}"/>
              </a:ext>
            </a:extLst>
          </p:cNvPr>
          <p:cNvSpPr>
            <a:spLocks noGrp="1"/>
          </p:cNvSpPr>
          <p:nvPr>
            <p:ph type="body" sz="quarter" idx="13"/>
          </p:nvPr>
        </p:nvSpPr>
        <p:spPr/>
        <p:txBody>
          <a:bodyPr/>
          <a:lstStyle/>
          <a:p>
            <a:r>
              <a:rPr lang="es-ES" dirty="0"/>
              <a:t>01_INTRODUCTION</a:t>
            </a:r>
          </a:p>
        </p:txBody>
      </p:sp>
    </p:spTree>
    <p:extLst>
      <p:ext uri="{BB962C8B-B14F-4D97-AF65-F5344CB8AC3E}">
        <p14:creationId xmlns:p14="http://schemas.microsoft.com/office/powerpoint/2010/main" val="33456372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CuadroTexto 3">
                <a:extLst>
                  <a:ext uri="{FF2B5EF4-FFF2-40B4-BE49-F238E27FC236}">
                    <a16:creationId xmlns:a16="http://schemas.microsoft.com/office/drawing/2014/main" id="{EFDDBEA9-1505-5940-9E3E-E9F6618242CD}"/>
                  </a:ext>
                </a:extLst>
              </p:cNvPr>
              <p:cNvSpPr txBox="1"/>
              <p:nvPr/>
            </p:nvSpPr>
            <p:spPr>
              <a:xfrm>
                <a:off x="795678" y="2391899"/>
                <a:ext cx="4605089" cy="3001334"/>
              </a:xfrm>
              <a:prstGeom prst="rect">
                <a:avLst/>
              </a:prstGeom>
              <a:noFill/>
            </p:spPr>
            <p:txBody>
              <a:bodyPr wrap="square" rtlCol="0">
                <a:spAutoFit/>
              </a:bodyPr>
              <a:lstStyle/>
              <a:p>
                <a:pPr>
                  <a:lnSpc>
                    <a:spcPct val="150000"/>
                  </a:lnSpc>
                </a:pPr>
                <a:r>
                  <a:rPr lang="en-US" sz="1600" dirty="0">
                    <a:latin typeface="+mj-lt"/>
                  </a:rPr>
                  <a:t>Given a dataset </a:t>
                </a:r>
                <a14:m>
                  <m:oMath xmlns:m="http://schemas.openxmlformats.org/officeDocument/2006/math">
                    <m:r>
                      <a:rPr lang="en-US" sz="1600" b="0" i="1" smtClean="0">
                        <a:latin typeface="Cambria Math" panose="02040503050406030204" pitchFamily="18" charset="0"/>
                      </a:rPr>
                      <m:t>𝐷</m:t>
                    </m:r>
                  </m:oMath>
                </a14:m>
                <a:r>
                  <a:rPr lang="en-US" sz="1600" dirty="0">
                    <a:latin typeface="+mj-lt"/>
                  </a:rPr>
                  <a:t> containing a large number of normal samples </a:t>
                </a:r>
                <a14:m>
                  <m:oMath xmlns:m="http://schemas.openxmlformats.org/officeDocument/2006/math">
                    <m:r>
                      <a:rPr lang="en-US" sz="1600" b="0" i="1" smtClean="0">
                        <a:latin typeface="Cambria Math" panose="02040503050406030204" pitchFamily="18" charset="0"/>
                      </a:rPr>
                      <m:t>𝑥</m:t>
                    </m:r>
                  </m:oMath>
                </a14:m>
                <a:r>
                  <a:rPr lang="en-US" sz="1600" dirty="0">
                    <a:latin typeface="+mj-lt"/>
                  </a:rPr>
                  <a:t> for training, and relatively few abnormal examples for the test </a:t>
                </a:r>
                <a14:m>
                  <m:oMath xmlns:m="http://schemas.openxmlformats.org/officeDocument/2006/math">
                    <m:acc>
                      <m:accPr>
                        <m:chr m:val="̂"/>
                        <m:ctrlPr>
                          <a:rPr lang="en-US" sz="1600" i="1" smtClean="0">
                            <a:latin typeface="Cambria Math" panose="02040503050406030204" pitchFamily="18" charset="0"/>
                          </a:rPr>
                        </m:ctrlPr>
                      </m:accPr>
                      <m:e>
                        <m:r>
                          <a:rPr lang="en-US" sz="1600" b="0" i="1" smtClean="0">
                            <a:latin typeface="Cambria Math" panose="02040503050406030204" pitchFamily="18" charset="0"/>
                          </a:rPr>
                          <m:t>𝑥</m:t>
                        </m:r>
                      </m:e>
                    </m:acc>
                  </m:oMath>
                </a14:m>
                <a:r>
                  <a:rPr lang="en-US" sz="1600" dirty="0">
                    <a:latin typeface="+mj-lt"/>
                  </a:rPr>
                  <a:t>. A model </a:t>
                </a:r>
                <a14:m>
                  <m:oMath xmlns:m="http://schemas.openxmlformats.org/officeDocument/2006/math">
                    <m:r>
                      <a:rPr lang="en-US" sz="1600" b="0" i="1" smtClean="0">
                        <a:latin typeface="Cambria Math" panose="02040503050406030204" pitchFamily="18" charset="0"/>
                      </a:rPr>
                      <m:t>𝑓</m:t>
                    </m:r>
                  </m:oMath>
                </a14:m>
                <a:r>
                  <a:rPr lang="en-US" sz="1600" dirty="0">
                    <a:latin typeface="+mj-lt"/>
                  </a:rPr>
                  <a:t> is optimize and learns the data distribution P</a:t>
                </a:r>
                <a14:m>
                  <m:oMath xmlns:m="http://schemas.openxmlformats.org/officeDocument/2006/math">
                    <m:d>
                      <m:dPr>
                        <m:ctrlPr>
                          <a:rPr lang="pt-BR" sz="1600" i="1">
                            <a:latin typeface="Cambria Math" panose="02040503050406030204" pitchFamily="18" charset="0"/>
                          </a:rPr>
                        </m:ctrlPr>
                      </m:dPr>
                      <m:e>
                        <m:r>
                          <a:rPr lang="pt-BR" sz="1600" i="1">
                            <a:latin typeface="Cambria Math" panose="02040503050406030204" pitchFamily="18" charset="0"/>
                          </a:rPr>
                          <m:t>𝑥</m:t>
                        </m:r>
                      </m:e>
                    </m:d>
                  </m:oMath>
                </a14:m>
                <a:r>
                  <a:rPr lang="en-US" sz="1600" dirty="0">
                    <a:latin typeface="+mj-lt"/>
                  </a:rPr>
                  <a:t>,  of the normal samples during training while identifying abnormal samples</a:t>
                </a:r>
                <a14:m>
                  <m:oMath xmlns:m="http://schemas.openxmlformats.org/officeDocument/2006/math">
                    <m:acc>
                      <m:accPr>
                        <m:chr m:val="̂"/>
                        <m:ctrlPr>
                          <a:rPr lang="en-US" sz="1600" i="1">
                            <a:latin typeface="Cambria Math" panose="02040503050406030204" pitchFamily="18" charset="0"/>
                          </a:rPr>
                        </m:ctrlPr>
                      </m:accPr>
                      <m:e>
                        <m:r>
                          <a:rPr lang="en-US" sz="1600" b="0" i="1" smtClean="0">
                            <a:latin typeface="Cambria Math" panose="02040503050406030204" pitchFamily="18" charset="0"/>
                          </a:rPr>
                          <m:t> </m:t>
                        </m:r>
                        <m:r>
                          <a:rPr lang="en-US" sz="1600" i="1">
                            <a:latin typeface="Cambria Math" panose="02040503050406030204" pitchFamily="18" charset="0"/>
                          </a:rPr>
                          <m:t>𝑥</m:t>
                        </m:r>
                      </m:e>
                    </m:acc>
                    <m:r>
                      <a:rPr lang="en-US" sz="1600" b="0" i="1" smtClean="0">
                        <a:latin typeface="Cambria Math" panose="02040503050406030204" pitchFamily="18" charset="0"/>
                      </a:rPr>
                      <m:t> </m:t>
                    </m:r>
                  </m:oMath>
                </a14:m>
                <a:r>
                  <a:rPr lang="en-US" sz="1600" dirty="0">
                    <a:latin typeface="+mj-lt"/>
                  </a:rPr>
                  <a:t> as outliers during testing by </a:t>
                </a:r>
                <a:r>
                  <a:rPr lang="en-US" sz="1600" dirty="0" err="1">
                    <a:latin typeface="+mj-lt"/>
                  </a:rPr>
                  <a:t>outputing</a:t>
                </a:r>
                <a:r>
                  <a:rPr lang="en-US" sz="1600" dirty="0">
                    <a:latin typeface="+mj-lt"/>
                  </a:rPr>
                  <a:t> an anomaly score </a:t>
                </a:r>
                <a:r>
                  <a:rPr lang="en-US" sz="1600" dirty="0"/>
                  <a:t>A</a:t>
                </a:r>
                <a14:m>
                  <m:oMath xmlns:m="http://schemas.openxmlformats.org/officeDocument/2006/math">
                    <m:d>
                      <m:dPr>
                        <m:ctrlPr>
                          <a:rPr lang="pt-BR" sz="1600" i="1">
                            <a:latin typeface="Cambria Math" panose="02040503050406030204" pitchFamily="18" charset="0"/>
                          </a:rPr>
                        </m:ctrlPr>
                      </m:dPr>
                      <m:e>
                        <m:r>
                          <a:rPr lang="pt-BR" sz="1600" i="1">
                            <a:latin typeface="Cambria Math" panose="02040503050406030204" pitchFamily="18" charset="0"/>
                          </a:rPr>
                          <m:t>𝑥</m:t>
                        </m:r>
                      </m:e>
                    </m:d>
                  </m:oMath>
                </a14:m>
                <a:r>
                  <a:rPr lang="en-US" sz="1600" dirty="0">
                    <a:latin typeface="+mj-lt"/>
                  </a:rPr>
                  <a:t>, where </a:t>
                </a:r>
                <a14:m>
                  <m:oMath xmlns:m="http://schemas.openxmlformats.org/officeDocument/2006/math">
                    <m:r>
                      <a:rPr lang="en-US" sz="1600" i="1">
                        <a:latin typeface="Cambria Math" panose="02040503050406030204" pitchFamily="18" charset="0"/>
                      </a:rPr>
                      <m:t>𝑥</m:t>
                    </m:r>
                  </m:oMath>
                </a14:m>
                <a:r>
                  <a:rPr lang="en-US" sz="1600" dirty="0">
                    <a:latin typeface="+mj-lt"/>
                  </a:rPr>
                  <a:t> is a given test example.</a:t>
                </a:r>
                <a:endParaRPr lang="es-ES" sz="1600" dirty="0">
                  <a:latin typeface="+mj-lt"/>
                </a:endParaRPr>
              </a:p>
            </p:txBody>
          </p:sp>
        </mc:Choice>
        <mc:Fallback xmlns="">
          <p:sp>
            <p:nvSpPr>
              <p:cNvPr id="4" name="CuadroTexto 3">
                <a:extLst>
                  <a:ext uri="{FF2B5EF4-FFF2-40B4-BE49-F238E27FC236}">
                    <a16:creationId xmlns:a16="http://schemas.microsoft.com/office/drawing/2014/main" id="{EFDDBEA9-1505-5940-9E3E-E9F6618242CD}"/>
                  </a:ext>
                </a:extLst>
              </p:cNvPr>
              <p:cNvSpPr txBox="1">
                <a:spLocks noRot="1" noChangeAspect="1" noMove="1" noResize="1" noEditPoints="1" noAdjustHandles="1" noChangeArrowheads="1" noChangeShapeType="1" noTextEdit="1"/>
              </p:cNvSpPr>
              <p:nvPr/>
            </p:nvSpPr>
            <p:spPr>
              <a:xfrm>
                <a:off x="795678" y="2391899"/>
                <a:ext cx="4605089" cy="3001334"/>
              </a:xfrm>
              <a:prstGeom prst="rect">
                <a:avLst/>
              </a:prstGeom>
              <a:blipFill>
                <a:blip r:embed="rId3"/>
                <a:stretch>
                  <a:fillRect l="-795" r="-1589" b="-1623"/>
                </a:stretch>
              </a:blipFill>
            </p:spPr>
            <p:txBody>
              <a:bodyPr/>
              <a:lstStyle/>
              <a:p>
                <a:r>
                  <a:rPr lang="en-US">
                    <a:noFill/>
                  </a:rPr>
                  <a:t> </a:t>
                </a:r>
              </a:p>
            </p:txBody>
          </p:sp>
        </mc:Fallback>
      </mc:AlternateContent>
      <p:sp>
        <p:nvSpPr>
          <p:cNvPr id="21" name="Marcador de texto 20">
            <a:extLst>
              <a:ext uri="{FF2B5EF4-FFF2-40B4-BE49-F238E27FC236}">
                <a16:creationId xmlns:a16="http://schemas.microsoft.com/office/drawing/2014/main" id="{EA285785-D86B-FE43-8366-0C5CC92E214E}"/>
              </a:ext>
            </a:extLst>
          </p:cNvPr>
          <p:cNvSpPr>
            <a:spLocks noGrp="1"/>
          </p:cNvSpPr>
          <p:nvPr>
            <p:ph type="body" sz="quarter" idx="13"/>
          </p:nvPr>
        </p:nvSpPr>
        <p:spPr/>
        <p:txBody>
          <a:bodyPr/>
          <a:lstStyle/>
          <a:p>
            <a:r>
              <a:rPr lang="es-ES" dirty="0"/>
              <a:t>01_INTRODUCTION</a:t>
            </a:r>
          </a:p>
        </p:txBody>
      </p:sp>
      <mc:AlternateContent xmlns:mc="http://schemas.openxmlformats.org/markup-compatibility/2006" xmlns:a14="http://schemas.microsoft.com/office/drawing/2010/main">
        <mc:Choice Requires="a14">
          <p:sp>
            <p:nvSpPr>
              <p:cNvPr id="22" name="CuadroTexto 21">
                <a:extLst>
                  <a:ext uri="{FF2B5EF4-FFF2-40B4-BE49-F238E27FC236}">
                    <a16:creationId xmlns:a16="http://schemas.microsoft.com/office/drawing/2014/main" id="{67560A8E-FF22-744B-A5E5-27E0E1AB62F0}"/>
                  </a:ext>
                </a:extLst>
              </p:cNvPr>
              <p:cNvSpPr txBox="1"/>
              <p:nvPr/>
            </p:nvSpPr>
            <p:spPr>
              <a:xfrm>
                <a:off x="6379586" y="2391899"/>
                <a:ext cx="4605089" cy="2262671"/>
              </a:xfrm>
              <a:prstGeom prst="rect">
                <a:avLst/>
              </a:prstGeom>
              <a:noFill/>
            </p:spPr>
            <p:txBody>
              <a:bodyPr wrap="square" rtlCol="0">
                <a:spAutoFit/>
              </a:bodyPr>
              <a:lstStyle/>
              <a:p>
                <a:pPr>
                  <a:lnSpc>
                    <a:spcPct val="150000"/>
                  </a:lnSpc>
                </a:pPr>
                <a:r>
                  <a:rPr lang="en-US" sz="1600" dirty="0">
                    <a:latin typeface="+mj-lt"/>
                  </a:rPr>
                  <a:t>A Larger A</a:t>
                </a:r>
                <a14:m>
                  <m:oMath xmlns:m="http://schemas.openxmlformats.org/officeDocument/2006/math">
                    <m:d>
                      <m:dPr>
                        <m:ctrlPr>
                          <a:rPr lang="pt-BR" sz="1600" i="1">
                            <a:latin typeface="Cambria Math" panose="02040503050406030204" pitchFamily="18" charset="0"/>
                          </a:rPr>
                        </m:ctrlPr>
                      </m:dPr>
                      <m:e>
                        <m:r>
                          <a:rPr lang="pt-BR" sz="1600" i="1">
                            <a:latin typeface="Cambria Math" panose="02040503050406030204" pitchFamily="18" charset="0"/>
                          </a:rPr>
                          <m:t>𝑥</m:t>
                        </m:r>
                      </m:e>
                    </m:d>
                  </m:oMath>
                </a14:m>
                <a:r>
                  <a:rPr lang="en-US" sz="1600" dirty="0">
                    <a:latin typeface="+mj-lt"/>
                  </a:rPr>
                  <a:t>, indicates possible abnormalities within the test image since </a:t>
                </a:r>
                <a14:m>
                  <m:oMath xmlns:m="http://schemas.openxmlformats.org/officeDocument/2006/math">
                    <m:r>
                      <a:rPr lang="en-US" sz="1600" i="1">
                        <a:latin typeface="Cambria Math" panose="02040503050406030204" pitchFamily="18" charset="0"/>
                      </a:rPr>
                      <m:t>𝑓</m:t>
                    </m:r>
                    <m:r>
                      <a:rPr lang="en-US" sz="1600" i="1">
                        <a:latin typeface="Cambria Math" panose="02040503050406030204" pitchFamily="18" charset="0"/>
                      </a:rPr>
                      <m:t> </m:t>
                    </m:r>
                  </m:oMath>
                </a14:m>
                <a:r>
                  <a:rPr lang="en-US" sz="1600" dirty="0">
                    <a:latin typeface="+mj-lt"/>
                  </a:rPr>
                  <a:t>learns to minimize the output score during training. </a:t>
                </a:r>
                <a:r>
                  <a:rPr lang="en-US" sz="1600" b="1" dirty="0">
                    <a:solidFill>
                      <a:schemeClr val="accent1"/>
                    </a:solidFill>
                    <a:highlight>
                      <a:srgbClr val="000000"/>
                    </a:highlight>
                    <a:latin typeface="+mj-lt"/>
                  </a:rPr>
                  <a:t>Our goal in this research is to calculate and benchmark different anomaly scores  A(x) using different models</a:t>
                </a:r>
                <a:endParaRPr lang="es-ES" sz="1600" b="1" dirty="0">
                  <a:solidFill>
                    <a:schemeClr val="accent1"/>
                  </a:solidFill>
                  <a:highlight>
                    <a:srgbClr val="000000"/>
                  </a:highlight>
                  <a:latin typeface="+mj-lt"/>
                </a:endParaRPr>
              </a:p>
            </p:txBody>
          </p:sp>
        </mc:Choice>
        <mc:Fallback xmlns="">
          <p:sp>
            <p:nvSpPr>
              <p:cNvPr id="22" name="CuadroTexto 21">
                <a:extLst>
                  <a:ext uri="{FF2B5EF4-FFF2-40B4-BE49-F238E27FC236}">
                    <a16:creationId xmlns:a16="http://schemas.microsoft.com/office/drawing/2014/main" id="{67560A8E-FF22-744B-A5E5-27E0E1AB62F0}"/>
                  </a:ext>
                </a:extLst>
              </p:cNvPr>
              <p:cNvSpPr txBox="1">
                <a:spLocks noRot="1" noChangeAspect="1" noMove="1" noResize="1" noEditPoints="1" noAdjustHandles="1" noChangeArrowheads="1" noChangeShapeType="1" noTextEdit="1"/>
              </p:cNvSpPr>
              <p:nvPr/>
            </p:nvSpPr>
            <p:spPr>
              <a:xfrm>
                <a:off x="6379586" y="2391899"/>
                <a:ext cx="4605089" cy="2262671"/>
              </a:xfrm>
              <a:prstGeom prst="rect">
                <a:avLst/>
              </a:prstGeom>
              <a:blipFill>
                <a:blip r:embed="rId4"/>
                <a:stretch>
                  <a:fillRect l="-795" r="-1722" b="-2419"/>
                </a:stretch>
              </a:blipFill>
            </p:spPr>
            <p:txBody>
              <a:bodyPr/>
              <a:lstStyle/>
              <a:p>
                <a:r>
                  <a:rPr lang="en-US">
                    <a:noFill/>
                  </a:rPr>
                  <a:t> </a:t>
                </a:r>
              </a:p>
            </p:txBody>
          </p:sp>
        </mc:Fallback>
      </mc:AlternateContent>
      <p:sp>
        <p:nvSpPr>
          <p:cNvPr id="2" name="Rectangle 1">
            <a:extLst>
              <a:ext uri="{FF2B5EF4-FFF2-40B4-BE49-F238E27FC236}">
                <a16:creationId xmlns:a16="http://schemas.microsoft.com/office/drawing/2014/main" id="{77284975-BE25-4F6D-8E2D-FEB31F76636B}"/>
              </a:ext>
            </a:extLst>
          </p:cNvPr>
          <p:cNvSpPr/>
          <p:nvPr/>
        </p:nvSpPr>
        <p:spPr>
          <a:xfrm>
            <a:off x="947738" y="984647"/>
            <a:ext cx="8246268" cy="1200329"/>
          </a:xfrm>
          <a:prstGeom prst="rect">
            <a:avLst/>
          </a:prstGeom>
          <a:noFill/>
        </p:spPr>
        <p:txBody>
          <a:bodyPr wrap="square" rtlCol="0">
            <a:spAutoFit/>
          </a:bodyPr>
          <a:lstStyle/>
          <a:p>
            <a:r>
              <a:rPr lang="en-US" sz="3600" b="1" dirty="0">
                <a:solidFill>
                  <a:schemeClr val="accent1"/>
                </a:solidFill>
                <a:highlight>
                  <a:srgbClr val="000000"/>
                </a:highlight>
                <a:latin typeface="+mj-lt"/>
              </a:rPr>
              <a:t>Anomaly detection </a:t>
            </a:r>
            <a:r>
              <a:rPr lang="en-US" sz="3600" b="1" dirty="0">
                <a:solidFill>
                  <a:schemeClr val="tx1">
                    <a:lumMod val="95000"/>
                    <a:lumOff val="5000"/>
                  </a:schemeClr>
                </a:solidFill>
                <a:latin typeface="+mj-lt"/>
              </a:rPr>
              <a:t>is a classical problem in machine learning</a:t>
            </a:r>
          </a:p>
        </p:txBody>
      </p:sp>
      <p:sp>
        <p:nvSpPr>
          <p:cNvPr id="3" name="TextBox 2">
            <a:extLst>
              <a:ext uri="{FF2B5EF4-FFF2-40B4-BE49-F238E27FC236}">
                <a16:creationId xmlns:a16="http://schemas.microsoft.com/office/drawing/2014/main" id="{F6990DC5-2500-41AC-AEFE-56CD84876919}"/>
              </a:ext>
            </a:extLst>
          </p:cNvPr>
          <p:cNvSpPr txBox="1"/>
          <p:nvPr/>
        </p:nvSpPr>
        <p:spPr>
          <a:xfrm>
            <a:off x="5639990" y="2971800"/>
            <a:ext cx="65" cy="276999"/>
          </a:xfrm>
          <a:prstGeom prst="rect">
            <a:avLst/>
          </a:prstGeom>
          <a:noFill/>
        </p:spPr>
        <p:txBody>
          <a:bodyPr wrap="none" lIns="0" tIns="0" rIns="0" bIns="0" rtlCol="0">
            <a:spAutoFit/>
          </a:bodyPr>
          <a:lstStyle/>
          <a:p>
            <a:endParaRPr lang="en-US" dirty="0"/>
          </a:p>
        </p:txBody>
      </p:sp>
      <p:sp>
        <p:nvSpPr>
          <p:cNvPr id="6" name="Oval 5">
            <a:extLst>
              <a:ext uri="{FF2B5EF4-FFF2-40B4-BE49-F238E27FC236}">
                <a16:creationId xmlns:a16="http://schemas.microsoft.com/office/drawing/2014/main" id="{39496838-4DF2-4BF8-960D-FEBAB0F340CF}"/>
              </a:ext>
            </a:extLst>
          </p:cNvPr>
          <p:cNvSpPr/>
          <p:nvPr/>
        </p:nvSpPr>
        <p:spPr>
          <a:xfrm>
            <a:off x="7619623" y="4368951"/>
            <a:ext cx="1062507" cy="115909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Train</a:t>
            </a:r>
          </a:p>
        </p:txBody>
      </p:sp>
      <p:sp>
        <p:nvSpPr>
          <p:cNvPr id="10" name="Oval 9">
            <a:extLst>
              <a:ext uri="{FF2B5EF4-FFF2-40B4-BE49-F238E27FC236}">
                <a16:creationId xmlns:a16="http://schemas.microsoft.com/office/drawing/2014/main" id="{08CE9B24-281C-4A32-A42A-2E984F9290E7}"/>
              </a:ext>
            </a:extLst>
          </p:cNvPr>
          <p:cNvSpPr/>
          <p:nvPr/>
        </p:nvSpPr>
        <p:spPr>
          <a:xfrm>
            <a:off x="8933208" y="5393233"/>
            <a:ext cx="1062507" cy="115909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Test</a:t>
            </a:r>
          </a:p>
        </p:txBody>
      </p:sp>
      <p:cxnSp>
        <p:nvCxnSpPr>
          <p:cNvPr id="8" name="Straight Arrow Connector 7">
            <a:extLst>
              <a:ext uri="{FF2B5EF4-FFF2-40B4-BE49-F238E27FC236}">
                <a16:creationId xmlns:a16="http://schemas.microsoft.com/office/drawing/2014/main" id="{3AE800F7-721D-48BE-A069-01BD26C4F747}"/>
              </a:ext>
            </a:extLst>
          </p:cNvPr>
          <p:cNvCxnSpPr/>
          <p:nvPr/>
        </p:nvCxnSpPr>
        <p:spPr>
          <a:xfrm>
            <a:off x="7070501" y="4948500"/>
            <a:ext cx="70189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8C4299BE-7CDF-4676-B220-A1570CF5CAD6}"/>
              </a:ext>
            </a:extLst>
          </p:cNvPr>
          <p:cNvCxnSpPr/>
          <p:nvPr/>
        </p:nvCxnSpPr>
        <p:spPr>
          <a:xfrm>
            <a:off x="8582258" y="4948500"/>
            <a:ext cx="70189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8C2CD15D-782A-4DDF-8B68-6CD7E47AAD32}"/>
              </a:ext>
            </a:extLst>
          </p:cNvPr>
          <p:cNvCxnSpPr/>
          <p:nvPr/>
        </p:nvCxnSpPr>
        <p:spPr>
          <a:xfrm>
            <a:off x="8378978" y="6021739"/>
            <a:ext cx="70189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0732D4B6-BB9F-497B-BA5A-D3F8EFEEF88E}"/>
              </a:ext>
            </a:extLst>
          </p:cNvPr>
          <p:cNvCxnSpPr/>
          <p:nvPr/>
        </p:nvCxnSpPr>
        <p:spPr>
          <a:xfrm>
            <a:off x="9838584" y="5972782"/>
            <a:ext cx="70189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D76E41FE-B57E-43AF-AF2D-D569022FDE60}"/>
                  </a:ext>
                </a:extLst>
              </p:cNvPr>
              <p:cNvSpPr/>
              <p:nvPr/>
            </p:nvSpPr>
            <p:spPr>
              <a:xfrm>
                <a:off x="6691295" y="4712525"/>
                <a:ext cx="379206"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𝑥</m:t>
                      </m:r>
                    </m:oMath>
                  </m:oMathPara>
                </a14:m>
                <a:endParaRPr lang="en-US" dirty="0"/>
              </a:p>
            </p:txBody>
          </p:sp>
        </mc:Choice>
        <mc:Fallback xmlns="">
          <p:sp>
            <p:nvSpPr>
              <p:cNvPr id="9" name="Rectangle 8">
                <a:extLst>
                  <a:ext uri="{FF2B5EF4-FFF2-40B4-BE49-F238E27FC236}">
                    <a16:creationId xmlns:a16="http://schemas.microsoft.com/office/drawing/2014/main" id="{D76E41FE-B57E-43AF-AF2D-D569022FDE60}"/>
                  </a:ext>
                </a:extLst>
              </p:cNvPr>
              <p:cNvSpPr>
                <a:spLocks noRot="1" noChangeAspect="1" noMove="1" noResize="1" noEditPoints="1" noAdjustHandles="1" noChangeArrowheads="1" noChangeShapeType="1" noTextEdit="1"/>
              </p:cNvSpPr>
              <p:nvPr/>
            </p:nvSpPr>
            <p:spPr>
              <a:xfrm>
                <a:off x="6691295" y="4712525"/>
                <a:ext cx="379206"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1CA77379-A537-4C98-A0F4-5E8E86EE58B4}"/>
                  </a:ext>
                </a:extLst>
              </p:cNvPr>
              <p:cNvSpPr/>
              <p:nvPr/>
            </p:nvSpPr>
            <p:spPr>
              <a:xfrm>
                <a:off x="7803086" y="4446016"/>
                <a:ext cx="724686" cy="369332"/>
              </a:xfrm>
              <a:prstGeom prst="rect">
                <a:avLst/>
              </a:prstGeom>
            </p:spPr>
            <p:txBody>
              <a:bodyPr wrap="none">
                <a:spAutoFit/>
              </a:bodyPr>
              <a:lstStyle/>
              <a:p>
                <a:r>
                  <a:rPr lang="en-US" dirty="0"/>
                  <a:t>P</a:t>
                </a:r>
                <a14:m>
                  <m:oMath xmlns:m="http://schemas.openxmlformats.org/officeDocument/2006/math">
                    <m:d>
                      <m:dPr>
                        <m:ctrlPr>
                          <a:rPr lang="pt-BR" i="1">
                            <a:latin typeface="Cambria Math" panose="02040503050406030204" pitchFamily="18" charset="0"/>
                          </a:rPr>
                        </m:ctrlPr>
                      </m:dPr>
                      <m:e>
                        <m:r>
                          <a:rPr lang="pt-BR" i="1">
                            <a:latin typeface="Cambria Math" panose="02040503050406030204" pitchFamily="18" charset="0"/>
                          </a:rPr>
                          <m:t>𝑥</m:t>
                        </m:r>
                      </m:e>
                    </m:d>
                  </m:oMath>
                </a14:m>
                <a:r>
                  <a:rPr lang="en-US" dirty="0"/>
                  <a:t> </a:t>
                </a:r>
              </a:p>
            </p:txBody>
          </p:sp>
        </mc:Choice>
        <mc:Fallback xmlns="">
          <p:sp>
            <p:nvSpPr>
              <p:cNvPr id="11" name="Rectangle 10">
                <a:extLst>
                  <a:ext uri="{FF2B5EF4-FFF2-40B4-BE49-F238E27FC236}">
                    <a16:creationId xmlns:a16="http://schemas.microsoft.com/office/drawing/2014/main" id="{1CA77379-A537-4C98-A0F4-5E8E86EE58B4}"/>
                  </a:ext>
                </a:extLst>
              </p:cNvPr>
              <p:cNvSpPr>
                <a:spLocks noRot="1" noChangeAspect="1" noMove="1" noResize="1" noEditPoints="1" noAdjustHandles="1" noChangeArrowheads="1" noChangeShapeType="1" noTextEdit="1"/>
              </p:cNvSpPr>
              <p:nvPr/>
            </p:nvSpPr>
            <p:spPr>
              <a:xfrm>
                <a:off x="7803086" y="4446016"/>
                <a:ext cx="724686" cy="369332"/>
              </a:xfrm>
              <a:prstGeom prst="rect">
                <a:avLst/>
              </a:prstGeom>
              <a:blipFill>
                <a:blip r:embed="rId6"/>
                <a:stretch>
                  <a:fillRect l="-6723" t="-8197"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61E23486-6341-48BE-8E6C-7E7FFDCA723D}"/>
                  </a:ext>
                </a:extLst>
              </p:cNvPr>
              <p:cNvSpPr/>
              <p:nvPr/>
            </p:nvSpPr>
            <p:spPr>
              <a:xfrm>
                <a:off x="8018370" y="5788116"/>
                <a:ext cx="37920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𝑥</m:t>
                          </m:r>
                        </m:e>
                      </m:acc>
                    </m:oMath>
                  </m:oMathPara>
                </a14:m>
                <a:endParaRPr lang="en-US" dirty="0"/>
              </a:p>
            </p:txBody>
          </p:sp>
        </mc:Choice>
        <mc:Fallback xmlns="">
          <p:sp>
            <p:nvSpPr>
              <p:cNvPr id="16" name="Rectangle 15">
                <a:extLst>
                  <a:ext uri="{FF2B5EF4-FFF2-40B4-BE49-F238E27FC236}">
                    <a16:creationId xmlns:a16="http://schemas.microsoft.com/office/drawing/2014/main" id="{61E23486-6341-48BE-8E6C-7E7FFDCA723D}"/>
                  </a:ext>
                </a:extLst>
              </p:cNvPr>
              <p:cNvSpPr>
                <a:spLocks noRot="1" noChangeAspect="1" noMove="1" noResize="1" noEditPoints="1" noAdjustHandles="1" noChangeArrowheads="1" noChangeShapeType="1" noTextEdit="1"/>
              </p:cNvSpPr>
              <p:nvPr/>
            </p:nvSpPr>
            <p:spPr>
              <a:xfrm>
                <a:off x="8018370" y="5788116"/>
                <a:ext cx="379206" cy="369332"/>
              </a:xfrm>
              <a:prstGeom prst="rect">
                <a:avLst/>
              </a:prstGeom>
              <a:blipFill>
                <a:blip r:embed="rId7"/>
                <a:stretch>
                  <a:fillRect t="-4918" r="-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B5BEAA09-2B21-4C31-A5E8-51AD77E76497}"/>
                  </a:ext>
                </a:extLst>
              </p:cNvPr>
              <p:cNvSpPr/>
              <p:nvPr/>
            </p:nvSpPr>
            <p:spPr>
              <a:xfrm>
                <a:off x="9134178" y="5494465"/>
                <a:ext cx="660565" cy="369332"/>
              </a:xfrm>
              <a:prstGeom prst="rect">
                <a:avLst/>
              </a:prstGeom>
            </p:spPr>
            <p:txBody>
              <a:bodyPr wrap="none">
                <a:spAutoFit/>
              </a:bodyPr>
              <a:lstStyle/>
              <a:p>
                <a:r>
                  <a:rPr lang="en-US" dirty="0"/>
                  <a:t>A</a:t>
                </a:r>
                <a14:m>
                  <m:oMath xmlns:m="http://schemas.openxmlformats.org/officeDocument/2006/math">
                    <m:d>
                      <m:dPr>
                        <m:ctrlPr>
                          <a:rPr lang="pt-BR" i="1">
                            <a:latin typeface="Cambria Math" panose="02040503050406030204" pitchFamily="18" charset="0"/>
                          </a:rPr>
                        </m:ctrlPr>
                      </m:dPr>
                      <m:e>
                        <m:r>
                          <a:rPr lang="pt-BR" i="1">
                            <a:latin typeface="Cambria Math" panose="02040503050406030204" pitchFamily="18" charset="0"/>
                          </a:rPr>
                          <m:t>𝑥</m:t>
                        </m:r>
                      </m:e>
                    </m:d>
                  </m:oMath>
                </a14:m>
                <a:endParaRPr lang="en-US" dirty="0"/>
              </a:p>
            </p:txBody>
          </p:sp>
        </mc:Choice>
        <mc:Fallback xmlns="">
          <p:sp>
            <p:nvSpPr>
              <p:cNvPr id="17" name="Rectangle 16">
                <a:extLst>
                  <a:ext uri="{FF2B5EF4-FFF2-40B4-BE49-F238E27FC236}">
                    <a16:creationId xmlns:a16="http://schemas.microsoft.com/office/drawing/2014/main" id="{B5BEAA09-2B21-4C31-A5E8-51AD77E76497}"/>
                  </a:ext>
                </a:extLst>
              </p:cNvPr>
              <p:cNvSpPr>
                <a:spLocks noRot="1" noChangeAspect="1" noMove="1" noResize="1" noEditPoints="1" noAdjustHandles="1" noChangeArrowheads="1" noChangeShapeType="1" noTextEdit="1"/>
              </p:cNvSpPr>
              <p:nvPr/>
            </p:nvSpPr>
            <p:spPr>
              <a:xfrm>
                <a:off x="9134178" y="5494465"/>
                <a:ext cx="660565" cy="369332"/>
              </a:xfrm>
              <a:prstGeom prst="rect">
                <a:avLst/>
              </a:prstGeom>
              <a:blipFill>
                <a:blip r:embed="rId8"/>
                <a:stretch>
                  <a:fillRect l="-7339" t="-8197"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ectangle 17">
                <a:extLst>
                  <a:ext uri="{FF2B5EF4-FFF2-40B4-BE49-F238E27FC236}">
                    <a16:creationId xmlns:a16="http://schemas.microsoft.com/office/drawing/2014/main" id="{31365AD2-9DC6-4A50-A8D1-5C5FF14D6673}"/>
                  </a:ext>
                </a:extLst>
              </p:cNvPr>
              <p:cNvSpPr/>
              <p:nvPr/>
            </p:nvSpPr>
            <p:spPr>
              <a:xfrm>
                <a:off x="9284157" y="4729970"/>
                <a:ext cx="621580" cy="369332"/>
              </a:xfrm>
              <a:prstGeom prst="rect">
                <a:avLst/>
              </a:prstGeom>
            </p:spPr>
            <p:txBody>
              <a:bodyPr wrap="none">
                <a:spAutoFit/>
              </a:bodyPr>
              <a:lstStyle/>
              <a:p>
                <a14:m>
                  <m:oMath xmlns:m="http://schemas.openxmlformats.org/officeDocument/2006/math">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𝑥</m:t>
                    </m:r>
                  </m:oMath>
                </a14:m>
                <a:r>
                  <a:rPr lang="en-US" dirty="0"/>
                  <a:t>)</a:t>
                </a:r>
              </a:p>
            </p:txBody>
          </p:sp>
        </mc:Choice>
        <mc:Fallback xmlns="">
          <p:sp>
            <p:nvSpPr>
              <p:cNvPr id="18" name="Rectangle 17">
                <a:extLst>
                  <a:ext uri="{FF2B5EF4-FFF2-40B4-BE49-F238E27FC236}">
                    <a16:creationId xmlns:a16="http://schemas.microsoft.com/office/drawing/2014/main" id="{31365AD2-9DC6-4A50-A8D1-5C5FF14D6673}"/>
                  </a:ext>
                </a:extLst>
              </p:cNvPr>
              <p:cNvSpPr>
                <a:spLocks noRot="1" noChangeAspect="1" noMove="1" noResize="1" noEditPoints="1" noAdjustHandles="1" noChangeArrowheads="1" noChangeShapeType="1" noTextEdit="1"/>
              </p:cNvSpPr>
              <p:nvPr/>
            </p:nvSpPr>
            <p:spPr>
              <a:xfrm>
                <a:off x="9284157" y="4729970"/>
                <a:ext cx="621580" cy="369332"/>
              </a:xfrm>
              <a:prstGeom prst="rect">
                <a:avLst/>
              </a:prstGeom>
              <a:blipFill>
                <a:blip r:embed="rId9"/>
                <a:stretch>
                  <a:fillRect l="-2941" t="-10000" r="-6863"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Rectangle 22">
                <a:extLst>
                  <a:ext uri="{FF2B5EF4-FFF2-40B4-BE49-F238E27FC236}">
                    <a16:creationId xmlns:a16="http://schemas.microsoft.com/office/drawing/2014/main" id="{02AD1E9D-D3A5-4762-9E47-B0738DE6EA97}"/>
                  </a:ext>
                </a:extLst>
              </p:cNvPr>
              <p:cNvSpPr/>
              <p:nvPr/>
            </p:nvSpPr>
            <p:spPr>
              <a:xfrm>
                <a:off x="10486185" y="5788116"/>
                <a:ext cx="621580" cy="369332"/>
              </a:xfrm>
              <a:prstGeom prst="rect">
                <a:avLst/>
              </a:prstGeom>
            </p:spPr>
            <p:txBody>
              <a:bodyPr wrap="none">
                <a:spAutoFit/>
              </a:bodyPr>
              <a:lstStyle/>
              <a:p>
                <a14:m>
                  <m:oMath xmlns:m="http://schemas.openxmlformats.org/officeDocument/2006/math">
                    <m:r>
                      <a:rPr lang="en-US" b="0" i="1" smtClean="0">
                        <a:latin typeface="Cambria Math" panose="02040503050406030204" pitchFamily="18" charset="0"/>
                      </a:rPr>
                      <m:t>𝑓</m:t>
                    </m:r>
                    <m:r>
                      <a:rPr lang="en-US" b="0" i="1" smtClean="0">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𝑥</m:t>
                        </m:r>
                      </m:e>
                    </m:acc>
                  </m:oMath>
                </a14:m>
                <a:r>
                  <a:rPr lang="en-US" dirty="0"/>
                  <a:t>)</a:t>
                </a:r>
              </a:p>
            </p:txBody>
          </p:sp>
        </mc:Choice>
        <mc:Fallback xmlns="">
          <p:sp>
            <p:nvSpPr>
              <p:cNvPr id="23" name="Rectangle 22">
                <a:extLst>
                  <a:ext uri="{FF2B5EF4-FFF2-40B4-BE49-F238E27FC236}">
                    <a16:creationId xmlns:a16="http://schemas.microsoft.com/office/drawing/2014/main" id="{02AD1E9D-D3A5-4762-9E47-B0738DE6EA97}"/>
                  </a:ext>
                </a:extLst>
              </p:cNvPr>
              <p:cNvSpPr>
                <a:spLocks noRot="1" noChangeAspect="1" noMove="1" noResize="1" noEditPoints="1" noAdjustHandles="1" noChangeArrowheads="1" noChangeShapeType="1" noTextEdit="1"/>
              </p:cNvSpPr>
              <p:nvPr/>
            </p:nvSpPr>
            <p:spPr>
              <a:xfrm>
                <a:off x="10486185" y="5788116"/>
                <a:ext cx="621580" cy="369332"/>
              </a:xfrm>
              <a:prstGeom prst="rect">
                <a:avLst/>
              </a:prstGeom>
              <a:blipFill>
                <a:blip r:embed="rId10"/>
                <a:stretch>
                  <a:fillRect l="-2941" t="-8197" r="-34314"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9BC8FA5B-ECC4-45AD-8647-9714006368AB}"/>
                  </a:ext>
                </a:extLst>
              </p:cNvPr>
              <p:cNvSpPr/>
              <p:nvPr/>
            </p:nvSpPr>
            <p:spPr>
              <a:xfrm>
                <a:off x="7803086" y="5775238"/>
                <a:ext cx="379206"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𝑥</m:t>
                      </m:r>
                    </m:oMath>
                  </m:oMathPara>
                </a14:m>
                <a:endParaRPr lang="en-US" dirty="0"/>
              </a:p>
            </p:txBody>
          </p:sp>
        </mc:Choice>
        <mc:Fallback xmlns="">
          <p:sp>
            <p:nvSpPr>
              <p:cNvPr id="24" name="Rectangle 23">
                <a:extLst>
                  <a:ext uri="{FF2B5EF4-FFF2-40B4-BE49-F238E27FC236}">
                    <a16:creationId xmlns:a16="http://schemas.microsoft.com/office/drawing/2014/main" id="{9BC8FA5B-ECC4-45AD-8647-9714006368AB}"/>
                  </a:ext>
                </a:extLst>
              </p:cNvPr>
              <p:cNvSpPr>
                <a:spLocks noRot="1" noChangeAspect="1" noMove="1" noResize="1" noEditPoints="1" noAdjustHandles="1" noChangeArrowheads="1" noChangeShapeType="1" noTextEdit="1"/>
              </p:cNvSpPr>
              <p:nvPr/>
            </p:nvSpPr>
            <p:spPr>
              <a:xfrm>
                <a:off x="7803086" y="5775238"/>
                <a:ext cx="379206" cy="369332"/>
              </a:xfrm>
              <a:prstGeom prst="rect">
                <a:avLst/>
              </a:prstGeom>
              <a:blipFill>
                <a:blip r:embed="rId11"/>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737190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ED4EC942-F07C-0F44-8AEB-DF2058E18405}"/>
              </a:ext>
            </a:extLst>
          </p:cNvPr>
          <p:cNvSpPr/>
          <p:nvPr/>
        </p:nvSpPr>
        <p:spPr>
          <a:xfrm>
            <a:off x="0" y="743537"/>
            <a:ext cx="12192000" cy="185438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3" name="Elipse 42">
            <a:extLst>
              <a:ext uri="{FF2B5EF4-FFF2-40B4-BE49-F238E27FC236}">
                <a16:creationId xmlns:a16="http://schemas.microsoft.com/office/drawing/2014/main" id="{5684D338-9F62-F944-8B44-2CF9A152613E}"/>
              </a:ext>
            </a:extLst>
          </p:cNvPr>
          <p:cNvSpPr/>
          <p:nvPr/>
        </p:nvSpPr>
        <p:spPr>
          <a:xfrm>
            <a:off x="1172690" y="3265606"/>
            <a:ext cx="858982" cy="85898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400" dirty="0">
                <a:latin typeface="Oswald" pitchFamily="2" charset="77"/>
              </a:rPr>
              <a:t>01</a:t>
            </a:r>
            <a:endParaRPr lang="es-ES" dirty="0">
              <a:latin typeface="Oswald" pitchFamily="2" charset="77"/>
            </a:endParaRPr>
          </a:p>
        </p:txBody>
      </p:sp>
      <p:cxnSp>
        <p:nvCxnSpPr>
          <p:cNvPr id="37" name="Conector recto 36">
            <a:extLst>
              <a:ext uri="{FF2B5EF4-FFF2-40B4-BE49-F238E27FC236}">
                <a16:creationId xmlns:a16="http://schemas.microsoft.com/office/drawing/2014/main" id="{041F1FF7-B5A2-BA42-9B16-7C997C437ED0}"/>
              </a:ext>
            </a:extLst>
          </p:cNvPr>
          <p:cNvCxnSpPr>
            <a:cxnSpLocks/>
          </p:cNvCxnSpPr>
          <p:nvPr/>
        </p:nvCxnSpPr>
        <p:spPr>
          <a:xfrm>
            <a:off x="1608406" y="3978778"/>
            <a:ext cx="0" cy="604911"/>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9" name="Marcador de texto 8">
            <a:extLst>
              <a:ext uri="{FF2B5EF4-FFF2-40B4-BE49-F238E27FC236}">
                <a16:creationId xmlns:a16="http://schemas.microsoft.com/office/drawing/2014/main" id="{F30BC2A2-5FF1-9C43-A017-CD802871BB4D}"/>
              </a:ext>
            </a:extLst>
          </p:cNvPr>
          <p:cNvSpPr>
            <a:spLocks noGrp="1"/>
          </p:cNvSpPr>
          <p:nvPr>
            <p:ph type="body" sz="quarter" idx="13"/>
          </p:nvPr>
        </p:nvSpPr>
        <p:spPr/>
        <p:txBody>
          <a:bodyPr/>
          <a:lstStyle/>
          <a:p>
            <a:r>
              <a:rPr lang="es-ES" dirty="0"/>
              <a:t>01_INTRODUCTION</a:t>
            </a:r>
          </a:p>
        </p:txBody>
      </p:sp>
      <p:sp>
        <p:nvSpPr>
          <p:cNvPr id="12" name="CuadroTexto 11">
            <a:extLst>
              <a:ext uri="{FF2B5EF4-FFF2-40B4-BE49-F238E27FC236}">
                <a16:creationId xmlns:a16="http://schemas.microsoft.com/office/drawing/2014/main" id="{FBFA3DBD-00DE-9E44-828F-4B1F9E93C360}"/>
              </a:ext>
            </a:extLst>
          </p:cNvPr>
          <p:cNvSpPr txBox="1"/>
          <p:nvPr/>
        </p:nvSpPr>
        <p:spPr>
          <a:xfrm>
            <a:off x="0" y="1217659"/>
            <a:ext cx="12192000" cy="830997"/>
          </a:xfrm>
          <a:prstGeom prst="rect">
            <a:avLst/>
          </a:prstGeom>
          <a:noFill/>
        </p:spPr>
        <p:txBody>
          <a:bodyPr wrap="square" rtlCol="0">
            <a:spAutoFit/>
          </a:bodyPr>
          <a:lstStyle/>
          <a:p>
            <a:pPr algn="ctr"/>
            <a:r>
              <a:rPr lang="es-ES" sz="4800" b="1" dirty="0" err="1">
                <a:solidFill>
                  <a:schemeClr val="tx1">
                    <a:lumMod val="95000"/>
                    <a:lumOff val="5000"/>
                  </a:schemeClr>
                </a:solidFill>
                <a:latin typeface="+mj-lt"/>
                <a:ea typeface="Roboto" panose="02000000000000000000" pitchFamily="2" charset="0"/>
                <a:cs typeface="Roboto" panose="02000000000000000000" pitchFamily="2" charset="0"/>
              </a:rPr>
              <a:t>The</a:t>
            </a:r>
            <a:r>
              <a:rPr lang="es-ES" sz="4800" b="1" dirty="0">
                <a:solidFill>
                  <a:schemeClr val="tx1">
                    <a:lumMod val="95000"/>
                    <a:lumOff val="5000"/>
                  </a:schemeClr>
                </a:solidFill>
                <a:latin typeface="+mj-lt"/>
                <a:ea typeface="Roboto" panose="02000000000000000000" pitchFamily="2" charset="0"/>
                <a:cs typeface="Roboto" panose="02000000000000000000" pitchFamily="2" charset="0"/>
              </a:rPr>
              <a:t> </a:t>
            </a:r>
            <a:r>
              <a:rPr lang="es-ES" sz="4800" b="1" dirty="0" err="1">
                <a:solidFill>
                  <a:schemeClr val="accent1"/>
                </a:solidFill>
                <a:highlight>
                  <a:srgbClr val="000000"/>
                </a:highlight>
                <a:latin typeface="+mj-lt"/>
                <a:ea typeface="Roboto" panose="02000000000000000000" pitchFamily="2" charset="0"/>
                <a:cs typeface="Roboto" panose="02000000000000000000" pitchFamily="2" charset="0"/>
              </a:rPr>
              <a:t>goals</a:t>
            </a:r>
            <a:r>
              <a:rPr lang="es-ES" sz="4800" b="1" dirty="0">
                <a:solidFill>
                  <a:schemeClr val="accent1"/>
                </a:solidFill>
                <a:highlight>
                  <a:srgbClr val="000000"/>
                </a:highlight>
                <a:latin typeface="+mj-lt"/>
                <a:ea typeface="Roboto" panose="02000000000000000000" pitchFamily="2" charset="0"/>
                <a:cs typeface="Roboto" panose="02000000000000000000" pitchFamily="2" charset="0"/>
              </a:rPr>
              <a:t> </a:t>
            </a:r>
            <a:r>
              <a:rPr lang="es-ES" sz="4800" b="1" dirty="0" err="1">
                <a:solidFill>
                  <a:schemeClr val="tx1">
                    <a:lumMod val="95000"/>
                    <a:lumOff val="5000"/>
                  </a:schemeClr>
                </a:solidFill>
                <a:latin typeface="+mj-lt"/>
              </a:rPr>
              <a:t>of</a:t>
            </a:r>
            <a:r>
              <a:rPr lang="es-ES" sz="4800" b="1" dirty="0">
                <a:solidFill>
                  <a:schemeClr val="tx1">
                    <a:lumMod val="95000"/>
                    <a:lumOff val="5000"/>
                  </a:schemeClr>
                </a:solidFill>
                <a:latin typeface="+mj-lt"/>
              </a:rPr>
              <a:t> </a:t>
            </a:r>
            <a:r>
              <a:rPr lang="es-ES" sz="4800" b="1" dirty="0" err="1">
                <a:solidFill>
                  <a:schemeClr val="tx1">
                    <a:lumMod val="95000"/>
                    <a:lumOff val="5000"/>
                  </a:schemeClr>
                </a:solidFill>
                <a:latin typeface="+mj-lt"/>
              </a:rPr>
              <a:t>Anomaly</a:t>
            </a:r>
            <a:r>
              <a:rPr lang="es-ES" sz="4800" b="1" dirty="0">
                <a:solidFill>
                  <a:schemeClr val="tx1">
                    <a:lumMod val="95000"/>
                    <a:lumOff val="5000"/>
                  </a:schemeClr>
                </a:solidFill>
                <a:latin typeface="+mj-lt"/>
              </a:rPr>
              <a:t> score A(x)</a:t>
            </a:r>
          </a:p>
        </p:txBody>
      </p:sp>
      <mc:AlternateContent xmlns:mc="http://schemas.openxmlformats.org/markup-compatibility/2006" xmlns:a14="http://schemas.microsoft.com/office/drawing/2010/main">
        <mc:Choice Requires="a14">
          <p:sp>
            <p:nvSpPr>
              <p:cNvPr id="14" name="CuadroTexto 13">
                <a:extLst>
                  <a:ext uri="{FF2B5EF4-FFF2-40B4-BE49-F238E27FC236}">
                    <a16:creationId xmlns:a16="http://schemas.microsoft.com/office/drawing/2014/main" id="{CDB7C281-3F81-4B47-BDC0-73519D18F19A}"/>
                  </a:ext>
                </a:extLst>
              </p:cNvPr>
              <p:cNvSpPr txBox="1"/>
              <p:nvPr/>
            </p:nvSpPr>
            <p:spPr>
              <a:xfrm>
                <a:off x="423746" y="4560375"/>
                <a:ext cx="2462507" cy="1437445"/>
              </a:xfrm>
              <a:prstGeom prst="rect">
                <a:avLst/>
              </a:prstGeom>
              <a:noFill/>
            </p:spPr>
            <p:txBody>
              <a:bodyPr wrap="square" rtlCol="0" anchor="ctr">
                <a:spAutoFit/>
              </a:bodyPr>
              <a:lstStyle/>
              <a:p>
                <a:pPr algn="ctr">
                  <a:lnSpc>
                    <a:spcPts val="2660"/>
                  </a:lnSpc>
                </a:pPr>
                <a:r>
                  <a:rPr lang="es-ES" sz="1600" dirty="0"/>
                  <a:t>Maximize </a:t>
                </a:r>
                <a:r>
                  <a:rPr lang="es-ES" sz="1600" dirty="0" err="1"/>
                  <a:t>distance</a:t>
                </a:r>
                <a:r>
                  <a:rPr lang="es-ES" sz="1600" dirty="0"/>
                  <a:t> </a:t>
                </a:r>
                <a:r>
                  <a:rPr lang="es-ES" sz="1600" dirty="0" err="1"/>
                  <a:t>between</a:t>
                </a:r>
                <a:r>
                  <a:rPr lang="es-ES" sz="1600" dirty="0"/>
                  <a:t> </a:t>
                </a:r>
                <a:r>
                  <a:rPr lang="en-US" sz="1600" dirty="0"/>
                  <a:t>A</a:t>
                </a:r>
                <a14:m>
                  <m:oMath xmlns:m="http://schemas.openxmlformats.org/officeDocument/2006/math">
                    <m:d>
                      <m:dPr>
                        <m:ctrlPr>
                          <a:rPr lang="pt-BR" sz="1600" i="1">
                            <a:latin typeface="Cambria Math" panose="02040503050406030204" pitchFamily="18" charset="0"/>
                          </a:rPr>
                        </m:ctrlPr>
                      </m:dPr>
                      <m:e>
                        <m:r>
                          <a:rPr lang="pt-BR" sz="1600" i="1">
                            <a:latin typeface="Cambria Math" panose="02040503050406030204" pitchFamily="18" charset="0"/>
                          </a:rPr>
                          <m:t>𝑥</m:t>
                        </m:r>
                      </m:e>
                    </m:d>
                  </m:oMath>
                </a14:m>
                <a:r>
                  <a:rPr lang="en-US" sz="1600" dirty="0"/>
                  <a:t> of anomaly and normal test samples</a:t>
                </a:r>
                <a:endParaRPr lang="es-ES" sz="1600" dirty="0"/>
              </a:p>
            </p:txBody>
          </p:sp>
        </mc:Choice>
        <mc:Fallback xmlns="">
          <p:sp>
            <p:nvSpPr>
              <p:cNvPr id="14" name="CuadroTexto 13">
                <a:extLst>
                  <a:ext uri="{FF2B5EF4-FFF2-40B4-BE49-F238E27FC236}">
                    <a16:creationId xmlns:a16="http://schemas.microsoft.com/office/drawing/2014/main" id="{CDB7C281-3F81-4B47-BDC0-73519D18F19A}"/>
                  </a:ext>
                </a:extLst>
              </p:cNvPr>
              <p:cNvSpPr txBox="1">
                <a:spLocks noRot="1" noChangeAspect="1" noMove="1" noResize="1" noEditPoints="1" noAdjustHandles="1" noChangeArrowheads="1" noChangeShapeType="1" noTextEdit="1"/>
              </p:cNvSpPr>
              <p:nvPr/>
            </p:nvSpPr>
            <p:spPr>
              <a:xfrm>
                <a:off x="423746" y="4560375"/>
                <a:ext cx="2462507" cy="1437445"/>
              </a:xfrm>
              <a:prstGeom prst="rect">
                <a:avLst/>
              </a:prstGeom>
              <a:blipFill>
                <a:blip r:embed="rId2"/>
                <a:stretch>
                  <a:fillRect l="-248" r="-2730" b="-5085"/>
                </a:stretch>
              </a:blipFill>
            </p:spPr>
            <p:txBody>
              <a:bodyPr/>
              <a:lstStyle/>
              <a:p>
                <a:r>
                  <a:rPr lang="en-US">
                    <a:noFill/>
                  </a:rPr>
                  <a:t> </a:t>
                </a:r>
              </a:p>
            </p:txBody>
          </p:sp>
        </mc:Fallback>
      </mc:AlternateContent>
      <p:sp>
        <p:nvSpPr>
          <p:cNvPr id="33" name="CuadroTexto 32">
            <a:extLst>
              <a:ext uri="{FF2B5EF4-FFF2-40B4-BE49-F238E27FC236}">
                <a16:creationId xmlns:a16="http://schemas.microsoft.com/office/drawing/2014/main" id="{D5AC2FD8-7EF2-C54C-9DF7-4B43A32FE185}"/>
              </a:ext>
            </a:extLst>
          </p:cNvPr>
          <p:cNvSpPr txBox="1"/>
          <p:nvPr/>
        </p:nvSpPr>
        <p:spPr>
          <a:xfrm>
            <a:off x="6265091" y="4894307"/>
            <a:ext cx="2322229" cy="744948"/>
          </a:xfrm>
          <a:prstGeom prst="rect">
            <a:avLst/>
          </a:prstGeom>
          <a:noFill/>
        </p:spPr>
        <p:txBody>
          <a:bodyPr wrap="square" rtlCol="0" anchor="ctr">
            <a:spAutoFit/>
          </a:bodyPr>
          <a:lstStyle/>
          <a:p>
            <a:pPr algn="ctr">
              <a:lnSpc>
                <a:spcPts val="2660"/>
              </a:lnSpc>
            </a:pPr>
            <a:r>
              <a:rPr lang="es-ES" sz="1600" dirty="0"/>
              <a:t>High performance in </a:t>
            </a:r>
            <a:r>
              <a:rPr lang="es-ES" sz="1600" dirty="0" err="1"/>
              <a:t>classification</a:t>
            </a:r>
            <a:endParaRPr lang="es-ES" sz="1600" dirty="0"/>
          </a:p>
        </p:txBody>
      </p:sp>
      <p:sp>
        <p:nvSpPr>
          <p:cNvPr id="34" name="CuadroTexto 33">
            <a:extLst>
              <a:ext uri="{FF2B5EF4-FFF2-40B4-BE49-F238E27FC236}">
                <a16:creationId xmlns:a16="http://schemas.microsoft.com/office/drawing/2014/main" id="{4E605D19-369C-B343-9C87-87821FD8163F}"/>
              </a:ext>
            </a:extLst>
          </p:cNvPr>
          <p:cNvSpPr txBox="1"/>
          <p:nvPr/>
        </p:nvSpPr>
        <p:spPr>
          <a:xfrm>
            <a:off x="9224331" y="4721183"/>
            <a:ext cx="2087098" cy="1091196"/>
          </a:xfrm>
          <a:prstGeom prst="rect">
            <a:avLst/>
          </a:prstGeom>
          <a:noFill/>
        </p:spPr>
        <p:txBody>
          <a:bodyPr wrap="square" rtlCol="0" anchor="ctr">
            <a:spAutoFit/>
          </a:bodyPr>
          <a:lstStyle/>
          <a:p>
            <a:pPr algn="ctr">
              <a:lnSpc>
                <a:spcPts val="2660"/>
              </a:lnSpc>
            </a:pPr>
            <a:r>
              <a:rPr lang="es-ES" sz="1600" dirty="0" err="1"/>
              <a:t>Same</a:t>
            </a:r>
            <a:r>
              <a:rPr lang="es-ES" sz="1600" dirty="0"/>
              <a:t> </a:t>
            </a:r>
            <a:r>
              <a:rPr lang="es-ES" sz="1600" dirty="0" err="1"/>
              <a:t>function</a:t>
            </a:r>
            <a:r>
              <a:rPr lang="es-ES" sz="1600" dirty="0"/>
              <a:t> </a:t>
            </a:r>
            <a:r>
              <a:rPr lang="es-ES" sz="1600" dirty="0" err="1"/>
              <a:t>for</a:t>
            </a:r>
            <a:r>
              <a:rPr lang="es-ES" sz="1600" dirty="0"/>
              <a:t> </a:t>
            </a:r>
            <a:r>
              <a:rPr lang="es-ES" sz="1600" dirty="0" err="1"/>
              <a:t>unseen</a:t>
            </a:r>
            <a:r>
              <a:rPr lang="es-ES" sz="1600" dirty="0"/>
              <a:t> </a:t>
            </a:r>
            <a:r>
              <a:rPr lang="es-ES" sz="1600" dirty="0" err="1"/>
              <a:t>anomaly</a:t>
            </a:r>
            <a:r>
              <a:rPr lang="es-ES" sz="1600" dirty="0"/>
              <a:t> cases</a:t>
            </a:r>
          </a:p>
        </p:txBody>
      </p:sp>
      <p:sp>
        <p:nvSpPr>
          <p:cNvPr id="45" name="Elipse 44">
            <a:extLst>
              <a:ext uri="{FF2B5EF4-FFF2-40B4-BE49-F238E27FC236}">
                <a16:creationId xmlns:a16="http://schemas.microsoft.com/office/drawing/2014/main" id="{C280F0A0-DB22-E445-8486-DEF934B87A15}"/>
              </a:ext>
            </a:extLst>
          </p:cNvPr>
          <p:cNvSpPr/>
          <p:nvPr/>
        </p:nvSpPr>
        <p:spPr>
          <a:xfrm>
            <a:off x="4000296" y="3265606"/>
            <a:ext cx="858982" cy="85898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400" dirty="0">
                <a:latin typeface="Oswald" pitchFamily="2" charset="77"/>
              </a:rPr>
              <a:t>02</a:t>
            </a:r>
            <a:endParaRPr lang="es-ES" dirty="0">
              <a:latin typeface="Oswald" pitchFamily="2" charset="77"/>
            </a:endParaRPr>
          </a:p>
        </p:txBody>
      </p:sp>
      <p:cxnSp>
        <p:nvCxnSpPr>
          <p:cNvPr id="46" name="Conector recto 45">
            <a:extLst>
              <a:ext uri="{FF2B5EF4-FFF2-40B4-BE49-F238E27FC236}">
                <a16:creationId xmlns:a16="http://schemas.microsoft.com/office/drawing/2014/main" id="{F5813575-0559-B84C-B832-D6D2E477511C}"/>
              </a:ext>
            </a:extLst>
          </p:cNvPr>
          <p:cNvCxnSpPr>
            <a:cxnSpLocks/>
          </p:cNvCxnSpPr>
          <p:nvPr/>
        </p:nvCxnSpPr>
        <p:spPr>
          <a:xfrm>
            <a:off x="4436012" y="3978778"/>
            <a:ext cx="0" cy="604911"/>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47" name="Elipse 46">
            <a:extLst>
              <a:ext uri="{FF2B5EF4-FFF2-40B4-BE49-F238E27FC236}">
                <a16:creationId xmlns:a16="http://schemas.microsoft.com/office/drawing/2014/main" id="{9579DCB3-1F97-3E41-A558-68030DEB3016}"/>
              </a:ext>
            </a:extLst>
          </p:cNvPr>
          <p:cNvSpPr/>
          <p:nvPr/>
        </p:nvSpPr>
        <p:spPr>
          <a:xfrm>
            <a:off x="6996715" y="3265606"/>
            <a:ext cx="858982" cy="85898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400" dirty="0">
                <a:latin typeface="Oswald" pitchFamily="2" charset="77"/>
              </a:rPr>
              <a:t>03</a:t>
            </a:r>
            <a:endParaRPr lang="es-ES" dirty="0">
              <a:latin typeface="Oswald" pitchFamily="2" charset="77"/>
            </a:endParaRPr>
          </a:p>
        </p:txBody>
      </p:sp>
      <p:cxnSp>
        <p:nvCxnSpPr>
          <p:cNvPr id="48" name="Conector recto 47">
            <a:extLst>
              <a:ext uri="{FF2B5EF4-FFF2-40B4-BE49-F238E27FC236}">
                <a16:creationId xmlns:a16="http://schemas.microsoft.com/office/drawing/2014/main" id="{0A9EC6AC-F709-5340-B8EB-251CBDB9EA35}"/>
              </a:ext>
            </a:extLst>
          </p:cNvPr>
          <p:cNvCxnSpPr>
            <a:cxnSpLocks/>
          </p:cNvCxnSpPr>
          <p:nvPr/>
        </p:nvCxnSpPr>
        <p:spPr>
          <a:xfrm>
            <a:off x="7432431" y="3978778"/>
            <a:ext cx="0" cy="604911"/>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49" name="Elipse 48">
            <a:extLst>
              <a:ext uri="{FF2B5EF4-FFF2-40B4-BE49-F238E27FC236}">
                <a16:creationId xmlns:a16="http://schemas.microsoft.com/office/drawing/2014/main" id="{A6C3BAF2-C63B-0F48-B486-00A159A6D10A}"/>
              </a:ext>
            </a:extLst>
          </p:cNvPr>
          <p:cNvSpPr/>
          <p:nvPr/>
        </p:nvSpPr>
        <p:spPr>
          <a:xfrm>
            <a:off x="9838389" y="3265606"/>
            <a:ext cx="858982" cy="85898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400" dirty="0">
                <a:latin typeface="Oswald" pitchFamily="2" charset="77"/>
              </a:rPr>
              <a:t>04</a:t>
            </a:r>
            <a:endParaRPr lang="es-ES" dirty="0">
              <a:latin typeface="Oswald" pitchFamily="2" charset="77"/>
            </a:endParaRPr>
          </a:p>
        </p:txBody>
      </p:sp>
      <p:cxnSp>
        <p:nvCxnSpPr>
          <p:cNvPr id="50" name="Conector recto 49">
            <a:extLst>
              <a:ext uri="{FF2B5EF4-FFF2-40B4-BE49-F238E27FC236}">
                <a16:creationId xmlns:a16="http://schemas.microsoft.com/office/drawing/2014/main" id="{7495105F-0AD6-2346-AC40-A2411A545E0E}"/>
              </a:ext>
            </a:extLst>
          </p:cNvPr>
          <p:cNvCxnSpPr>
            <a:cxnSpLocks/>
          </p:cNvCxnSpPr>
          <p:nvPr/>
        </p:nvCxnSpPr>
        <p:spPr>
          <a:xfrm>
            <a:off x="10274105" y="3978778"/>
            <a:ext cx="0" cy="604911"/>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7" name="CuadroTexto 13">
            <a:extLst>
              <a:ext uri="{FF2B5EF4-FFF2-40B4-BE49-F238E27FC236}">
                <a16:creationId xmlns:a16="http://schemas.microsoft.com/office/drawing/2014/main" id="{47BC890C-FA32-4D05-8FE8-0CC5F1BEB078}"/>
              </a:ext>
            </a:extLst>
          </p:cNvPr>
          <p:cNvSpPr txBox="1"/>
          <p:nvPr/>
        </p:nvSpPr>
        <p:spPr>
          <a:xfrm>
            <a:off x="3198533" y="4660519"/>
            <a:ext cx="2462507" cy="1091196"/>
          </a:xfrm>
          <a:prstGeom prst="rect">
            <a:avLst/>
          </a:prstGeom>
          <a:noFill/>
        </p:spPr>
        <p:txBody>
          <a:bodyPr wrap="square" rtlCol="0" anchor="ctr">
            <a:spAutoFit/>
          </a:bodyPr>
          <a:lstStyle/>
          <a:p>
            <a:pPr algn="ctr">
              <a:lnSpc>
                <a:spcPts val="2660"/>
              </a:lnSpc>
            </a:pPr>
            <a:r>
              <a:rPr lang="en-US" sz="1600" dirty="0"/>
              <a:t>Leads to find best threshold for separating score space</a:t>
            </a:r>
            <a:endParaRPr lang="es-ES" sz="1600" dirty="0"/>
          </a:p>
        </p:txBody>
      </p:sp>
    </p:spTree>
    <p:extLst>
      <p:ext uri="{BB962C8B-B14F-4D97-AF65-F5344CB8AC3E}">
        <p14:creationId xmlns:p14="http://schemas.microsoft.com/office/powerpoint/2010/main" val="760985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10101"/>
        </a:solidFill>
        <a:effectLst/>
      </p:bgPr>
    </p:bg>
    <p:spTree>
      <p:nvGrpSpPr>
        <p:cNvPr id="1" name=""/>
        <p:cNvGrpSpPr/>
        <p:nvPr/>
      </p:nvGrpSpPr>
      <p:grpSpPr>
        <a:xfrm>
          <a:off x="0" y="0"/>
          <a:ext cx="0" cy="0"/>
          <a:chOff x="0" y="0"/>
          <a:chExt cx="0" cy="0"/>
        </a:xfrm>
      </p:grpSpPr>
      <p:pic>
        <p:nvPicPr>
          <p:cNvPr id="10" name="Imagen 9">
            <a:extLst>
              <a:ext uri="{FF2B5EF4-FFF2-40B4-BE49-F238E27FC236}">
                <a16:creationId xmlns:a16="http://schemas.microsoft.com/office/drawing/2014/main" id="{3EEC9D5E-81CF-A84D-B4E6-08D9800F0DBB}"/>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825910"/>
            <a:ext cx="12192000" cy="6032090"/>
          </a:xfrm>
          <a:prstGeom prst="rect">
            <a:avLst/>
          </a:prstGeom>
        </p:spPr>
      </p:pic>
      <p:sp>
        <p:nvSpPr>
          <p:cNvPr id="2" name="CuadroTexto 1">
            <a:extLst>
              <a:ext uri="{FF2B5EF4-FFF2-40B4-BE49-F238E27FC236}">
                <a16:creationId xmlns:a16="http://schemas.microsoft.com/office/drawing/2014/main" id="{1F7B638D-B59A-784C-9389-39A1A4FC76C1}"/>
              </a:ext>
            </a:extLst>
          </p:cNvPr>
          <p:cNvSpPr txBox="1"/>
          <p:nvPr/>
        </p:nvSpPr>
        <p:spPr>
          <a:xfrm>
            <a:off x="845684" y="2066376"/>
            <a:ext cx="4441424" cy="1754326"/>
          </a:xfrm>
          <a:prstGeom prst="rect">
            <a:avLst/>
          </a:prstGeom>
          <a:noFill/>
        </p:spPr>
        <p:txBody>
          <a:bodyPr wrap="square" rtlCol="0">
            <a:spAutoFit/>
          </a:bodyPr>
          <a:lstStyle/>
          <a:p>
            <a:r>
              <a:rPr lang="es-ES" sz="5400" spc="300" dirty="0">
                <a:solidFill>
                  <a:schemeClr val="bg1"/>
                </a:solidFill>
                <a:latin typeface="Oswald Medium" pitchFamily="2" charset="77"/>
                <a:ea typeface="Roboto" panose="02000000000000000000" pitchFamily="2" charset="0"/>
                <a:cs typeface="Roboto" panose="02000000000000000000" pitchFamily="2" charset="0"/>
              </a:rPr>
              <a:t>LITERATURE</a:t>
            </a:r>
          </a:p>
          <a:p>
            <a:r>
              <a:rPr lang="es-ES" sz="5400" spc="300" dirty="0">
                <a:solidFill>
                  <a:schemeClr val="bg1"/>
                </a:solidFill>
                <a:latin typeface="Oswald Medium" pitchFamily="2" charset="77"/>
                <a:ea typeface="Roboto" panose="02000000000000000000" pitchFamily="2" charset="0"/>
                <a:cs typeface="Roboto" panose="02000000000000000000" pitchFamily="2" charset="0"/>
              </a:rPr>
              <a:t>REVIEW</a:t>
            </a:r>
          </a:p>
        </p:txBody>
      </p:sp>
      <p:cxnSp>
        <p:nvCxnSpPr>
          <p:cNvPr id="8" name="Conector recto 7">
            <a:extLst>
              <a:ext uri="{FF2B5EF4-FFF2-40B4-BE49-F238E27FC236}">
                <a16:creationId xmlns:a16="http://schemas.microsoft.com/office/drawing/2014/main" id="{36644B05-742B-6240-8FB3-6522BCE66381}"/>
              </a:ext>
            </a:extLst>
          </p:cNvPr>
          <p:cNvCxnSpPr>
            <a:cxnSpLocks/>
          </p:cNvCxnSpPr>
          <p:nvPr/>
        </p:nvCxnSpPr>
        <p:spPr>
          <a:xfrm>
            <a:off x="961292" y="4314092"/>
            <a:ext cx="0" cy="1132979"/>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1" name="Rectángulo 10">
            <a:extLst>
              <a:ext uri="{FF2B5EF4-FFF2-40B4-BE49-F238E27FC236}">
                <a16:creationId xmlns:a16="http://schemas.microsoft.com/office/drawing/2014/main" id="{8A1AED7B-23AB-1241-AB06-1562478A7CCE}"/>
              </a:ext>
            </a:extLst>
          </p:cNvPr>
          <p:cNvSpPr/>
          <p:nvPr/>
        </p:nvSpPr>
        <p:spPr>
          <a:xfrm>
            <a:off x="845684" y="496716"/>
            <a:ext cx="1486304" cy="1569660"/>
          </a:xfrm>
          <a:prstGeom prst="rect">
            <a:avLst/>
          </a:prstGeom>
        </p:spPr>
        <p:txBody>
          <a:bodyPr wrap="none">
            <a:spAutoFit/>
          </a:bodyPr>
          <a:lstStyle/>
          <a:p>
            <a:r>
              <a:rPr lang="es-ES" sz="9600" spc="300" dirty="0">
                <a:solidFill>
                  <a:schemeClr val="tx1">
                    <a:lumMod val="75000"/>
                    <a:lumOff val="25000"/>
                  </a:schemeClr>
                </a:solidFill>
                <a:latin typeface="Oswald" pitchFamily="2" charset="77"/>
                <a:ea typeface="Roboto" panose="02000000000000000000" pitchFamily="2" charset="0"/>
                <a:cs typeface="Roboto" panose="02000000000000000000" pitchFamily="2" charset="0"/>
              </a:rPr>
              <a:t>02</a:t>
            </a:r>
            <a:endParaRPr lang="es-ES" spc="300" dirty="0">
              <a:solidFill>
                <a:schemeClr val="tx1">
                  <a:lumMod val="75000"/>
                  <a:lumOff val="25000"/>
                </a:schemeClr>
              </a:solidFill>
            </a:endParaRPr>
          </a:p>
        </p:txBody>
      </p:sp>
    </p:spTree>
    <p:extLst>
      <p:ext uri="{BB962C8B-B14F-4D97-AF65-F5344CB8AC3E}">
        <p14:creationId xmlns:p14="http://schemas.microsoft.com/office/powerpoint/2010/main" val="38016277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CAA534D9-47C0-D042-9135-4E1F9C55E4D3}"/>
              </a:ext>
            </a:extLst>
          </p:cNvPr>
          <p:cNvSpPr>
            <a:spLocks noGrp="1"/>
          </p:cNvSpPr>
          <p:nvPr>
            <p:ph type="body" sz="quarter" idx="13"/>
          </p:nvPr>
        </p:nvSpPr>
        <p:spPr>
          <a:xfrm>
            <a:off x="845683" y="240918"/>
            <a:ext cx="10141185" cy="365125"/>
          </a:xfrm>
        </p:spPr>
        <p:txBody>
          <a:bodyPr>
            <a:normAutofit/>
          </a:bodyPr>
          <a:lstStyle/>
          <a:p>
            <a:r>
              <a:rPr lang="es-ES" dirty="0"/>
              <a:t>02_ LITERATURE REVIEW</a:t>
            </a:r>
          </a:p>
        </p:txBody>
      </p:sp>
      <p:sp>
        <p:nvSpPr>
          <p:cNvPr id="3" name="CuadroTexto 2">
            <a:extLst>
              <a:ext uri="{FF2B5EF4-FFF2-40B4-BE49-F238E27FC236}">
                <a16:creationId xmlns:a16="http://schemas.microsoft.com/office/drawing/2014/main" id="{DA243B3C-E17F-534E-88E3-8983467ABD13}"/>
              </a:ext>
            </a:extLst>
          </p:cNvPr>
          <p:cNvSpPr txBox="1"/>
          <p:nvPr/>
        </p:nvSpPr>
        <p:spPr>
          <a:xfrm>
            <a:off x="555909" y="2666794"/>
            <a:ext cx="4840339" cy="1754326"/>
          </a:xfrm>
          <a:prstGeom prst="rect">
            <a:avLst/>
          </a:prstGeom>
          <a:noFill/>
        </p:spPr>
        <p:txBody>
          <a:bodyPr wrap="square" rtlCol="0">
            <a:spAutoFit/>
          </a:bodyPr>
          <a:lstStyle/>
          <a:p>
            <a:r>
              <a:rPr lang="es-ES" sz="3600" b="1" dirty="0" err="1">
                <a:solidFill>
                  <a:schemeClr val="tx1">
                    <a:lumMod val="95000"/>
                    <a:lumOff val="5000"/>
                  </a:schemeClr>
                </a:solidFill>
                <a:latin typeface="+mj-lt"/>
              </a:rPr>
              <a:t>Related</a:t>
            </a:r>
            <a:r>
              <a:rPr lang="es-ES" sz="3600" b="1" dirty="0">
                <a:solidFill>
                  <a:schemeClr val="tx1">
                    <a:lumMod val="95000"/>
                    <a:lumOff val="5000"/>
                  </a:schemeClr>
                </a:solidFill>
                <a:latin typeface="+mj-lt"/>
              </a:rPr>
              <a:t> Works and </a:t>
            </a:r>
            <a:r>
              <a:rPr lang="es-ES" sz="3600" b="1" dirty="0" err="1">
                <a:solidFill>
                  <a:schemeClr val="tx1">
                    <a:lumMod val="95000"/>
                    <a:lumOff val="5000"/>
                  </a:schemeClr>
                </a:solidFill>
                <a:latin typeface="+mj-lt"/>
              </a:rPr>
              <a:t>Research</a:t>
            </a:r>
            <a:r>
              <a:rPr lang="es-ES" sz="3600" b="1" dirty="0">
                <a:solidFill>
                  <a:schemeClr val="tx1">
                    <a:lumMod val="95000"/>
                    <a:lumOff val="5000"/>
                  </a:schemeClr>
                </a:solidFill>
                <a:latin typeface="+mj-lt"/>
              </a:rPr>
              <a:t> </a:t>
            </a:r>
            <a:r>
              <a:rPr lang="es-ES" sz="3600" b="1" dirty="0" err="1">
                <a:solidFill>
                  <a:schemeClr val="tx1">
                    <a:lumMod val="95000"/>
                    <a:lumOff val="5000"/>
                  </a:schemeClr>
                </a:solidFill>
                <a:latin typeface="+mj-lt"/>
              </a:rPr>
              <a:t>papers</a:t>
            </a:r>
            <a:r>
              <a:rPr lang="es-ES" sz="3600" b="1" dirty="0">
                <a:solidFill>
                  <a:schemeClr val="tx1">
                    <a:lumMod val="95000"/>
                    <a:lumOff val="5000"/>
                  </a:schemeClr>
                </a:solidFill>
                <a:latin typeface="+mj-lt"/>
              </a:rPr>
              <a:t> </a:t>
            </a:r>
            <a:r>
              <a:rPr lang="es-ES" sz="3600" b="1" dirty="0" err="1">
                <a:solidFill>
                  <a:schemeClr val="tx1">
                    <a:lumMod val="95000"/>
                    <a:lumOff val="5000"/>
                  </a:schemeClr>
                </a:solidFill>
                <a:latin typeface="+mj-lt"/>
              </a:rPr>
              <a:t>on</a:t>
            </a:r>
            <a:r>
              <a:rPr lang="es-ES" sz="3600" b="1" dirty="0">
                <a:solidFill>
                  <a:schemeClr val="tx1">
                    <a:lumMod val="95000"/>
                    <a:lumOff val="5000"/>
                  </a:schemeClr>
                </a:solidFill>
                <a:latin typeface="+mj-lt"/>
              </a:rPr>
              <a:t> </a:t>
            </a:r>
            <a:r>
              <a:rPr lang="es-ES" sz="3600" b="1" dirty="0" err="1">
                <a:solidFill>
                  <a:schemeClr val="tx1">
                    <a:lumMod val="95000"/>
                    <a:lumOff val="5000"/>
                  </a:schemeClr>
                </a:solidFill>
                <a:latin typeface="+mj-lt"/>
              </a:rPr>
              <a:t>Anomaly</a:t>
            </a:r>
            <a:r>
              <a:rPr lang="es-ES" sz="3600" b="1" dirty="0">
                <a:solidFill>
                  <a:schemeClr val="tx1">
                    <a:lumMod val="95000"/>
                    <a:lumOff val="5000"/>
                  </a:schemeClr>
                </a:solidFill>
                <a:latin typeface="+mj-lt"/>
              </a:rPr>
              <a:t> </a:t>
            </a:r>
            <a:r>
              <a:rPr lang="es-ES" sz="3600" b="1" dirty="0" err="1">
                <a:solidFill>
                  <a:schemeClr val="tx1">
                    <a:lumMod val="95000"/>
                    <a:lumOff val="5000"/>
                  </a:schemeClr>
                </a:solidFill>
                <a:latin typeface="+mj-lt"/>
              </a:rPr>
              <a:t>detection</a:t>
            </a:r>
            <a:r>
              <a:rPr lang="es-ES" sz="3600" b="1" dirty="0">
                <a:solidFill>
                  <a:schemeClr val="tx1">
                    <a:lumMod val="95000"/>
                    <a:lumOff val="5000"/>
                  </a:schemeClr>
                </a:solidFill>
                <a:latin typeface="+mj-lt"/>
              </a:rPr>
              <a:t>!</a:t>
            </a:r>
          </a:p>
        </p:txBody>
      </p:sp>
      <p:sp>
        <p:nvSpPr>
          <p:cNvPr id="4" name="CuadroTexto 3">
            <a:extLst>
              <a:ext uri="{FF2B5EF4-FFF2-40B4-BE49-F238E27FC236}">
                <a16:creationId xmlns:a16="http://schemas.microsoft.com/office/drawing/2014/main" id="{BE9B817C-7EEF-FA4B-ABA0-600FAE6AAB61}"/>
              </a:ext>
            </a:extLst>
          </p:cNvPr>
          <p:cNvSpPr txBox="1"/>
          <p:nvPr/>
        </p:nvSpPr>
        <p:spPr>
          <a:xfrm>
            <a:off x="6682886" y="2382033"/>
            <a:ext cx="4542242" cy="521732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s-ES" sz="1600" dirty="0"/>
              <a:t>[1].</a:t>
            </a:r>
            <a:r>
              <a:rPr lang="en-US" sz="1600" dirty="0"/>
              <a:t> Visual Anomaly Detection for Images: A Survey -</a:t>
            </a:r>
            <a:r>
              <a:rPr lang="es-ES" sz="1600" dirty="0"/>
              <a:t> Jie Yang et al: </a:t>
            </a:r>
            <a:r>
              <a:rPr lang="es-ES" sz="1600" b="1" dirty="0" err="1">
                <a:solidFill>
                  <a:schemeClr val="accent1"/>
                </a:solidFill>
                <a:highlight>
                  <a:srgbClr val="000000"/>
                </a:highlight>
                <a:latin typeface="+mj-lt"/>
              </a:rPr>
              <a:t>Different</a:t>
            </a:r>
            <a:r>
              <a:rPr lang="es-ES" sz="1600" b="1" dirty="0">
                <a:solidFill>
                  <a:schemeClr val="accent1"/>
                </a:solidFill>
                <a:highlight>
                  <a:srgbClr val="000000"/>
                </a:highlight>
                <a:latin typeface="+mj-lt"/>
              </a:rPr>
              <a:t> </a:t>
            </a:r>
            <a:r>
              <a:rPr lang="es-ES" sz="1600" b="1" dirty="0" err="1">
                <a:solidFill>
                  <a:schemeClr val="accent1"/>
                </a:solidFill>
                <a:highlight>
                  <a:srgbClr val="000000"/>
                </a:highlight>
                <a:latin typeface="+mj-lt"/>
              </a:rPr>
              <a:t>approaches</a:t>
            </a:r>
            <a:r>
              <a:rPr lang="es-ES" sz="1600" b="1" dirty="0">
                <a:solidFill>
                  <a:schemeClr val="accent1"/>
                </a:solidFill>
                <a:highlight>
                  <a:srgbClr val="000000"/>
                </a:highlight>
                <a:latin typeface="+mj-lt"/>
              </a:rPr>
              <a:t> </a:t>
            </a:r>
            <a:r>
              <a:rPr lang="es-ES" sz="1600" b="1" dirty="0" err="1">
                <a:solidFill>
                  <a:schemeClr val="accent1"/>
                </a:solidFill>
                <a:highlight>
                  <a:srgbClr val="000000"/>
                </a:highlight>
                <a:latin typeface="+mj-lt"/>
              </a:rPr>
              <a:t>of</a:t>
            </a:r>
            <a:r>
              <a:rPr lang="es-ES" sz="1600" b="1" dirty="0">
                <a:solidFill>
                  <a:schemeClr val="accent1"/>
                </a:solidFill>
                <a:highlight>
                  <a:srgbClr val="000000"/>
                </a:highlight>
                <a:latin typeface="+mj-lt"/>
              </a:rPr>
              <a:t> </a:t>
            </a:r>
            <a:r>
              <a:rPr lang="es-ES" sz="1600" b="1" dirty="0" err="1">
                <a:solidFill>
                  <a:schemeClr val="accent1"/>
                </a:solidFill>
                <a:highlight>
                  <a:srgbClr val="000000"/>
                </a:highlight>
                <a:latin typeface="+mj-lt"/>
              </a:rPr>
              <a:t>anomaly</a:t>
            </a:r>
            <a:r>
              <a:rPr lang="es-ES" sz="1600" b="1" dirty="0">
                <a:solidFill>
                  <a:schemeClr val="accent1"/>
                </a:solidFill>
                <a:highlight>
                  <a:srgbClr val="000000"/>
                </a:highlight>
                <a:latin typeface="+mj-lt"/>
              </a:rPr>
              <a:t> </a:t>
            </a:r>
            <a:r>
              <a:rPr lang="es-ES" sz="1600" b="1" dirty="0" err="1">
                <a:solidFill>
                  <a:schemeClr val="accent1"/>
                </a:solidFill>
                <a:highlight>
                  <a:srgbClr val="000000"/>
                </a:highlight>
                <a:latin typeface="+mj-lt"/>
              </a:rPr>
              <a:t>detection</a:t>
            </a:r>
            <a:r>
              <a:rPr lang="es-ES" sz="1600" b="1" dirty="0">
                <a:solidFill>
                  <a:schemeClr val="accent1"/>
                </a:solidFill>
                <a:highlight>
                  <a:srgbClr val="000000"/>
                </a:highlight>
                <a:latin typeface="+mj-lt"/>
              </a:rPr>
              <a:t> </a:t>
            </a:r>
            <a:r>
              <a:rPr lang="es-ES" sz="1600" b="1" dirty="0" err="1">
                <a:solidFill>
                  <a:schemeClr val="accent1"/>
                </a:solidFill>
                <a:highlight>
                  <a:srgbClr val="000000"/>
                </a:highlight>
                <a:latin typeface="+mj-lt"/>
              </a:rPr>
              <a:t>method</a:t>
            </a:r>
            <a:r>
              <a:rPr lang="es-ES" sz="1600" b="1" dirty="0">
                <a:solidFill>
                  <a:schemeClr val="accent1"/>
                </a:solidFill>
                <a:highlight>
                  <a:srgbClr val="000000"/>
                </a:highlight>
                <a:latin typeface="+mj-lt"/>
              </a:rPr>
              <a:t> </a:t>
            </a:r>
            <a:r>
              <a:rPr lang="es-ES" sz="1600" b="1" dirty="0" err="1">
                <a:solidFill>
                  <a:schemeClr val="accent1"/>
                </a:solidFill>
                <a:highlight>
                  <a:srgbClr val="000000"/>
                </a:highlight>
                <a:latin typeface="+mj-lt"/>
              </a:rPr>
              <a:t>classified</a:t>
            </a:r>
            <a:r>
              <a:rPr lang="es-ES" sz="1600" b="1" dirty="0">
                <a:solidFill>
                  <a:schemeClr val="accent1"/>
                </a:solidFill>
                <a:highlight>
                  <a:srgbClr val="000000"/>
                </a:highlight>
                <a:latin typeface="+mj-lt"/>
              </a:rPr>
              <a:t>.</a:t>
            </a:r>
          </a:p>
          <a:p>
            <a:pPr marL="285750" indent="-285750">
              <a:lnSpc>
                <a:spcPct val="150000"/>
              </a:lnSpc>
              <a:buFont typeface="Arial" panose="020B0604020202020204" pitchFamily="34" charset="0"/>
              <a:buChar char="•"/>
            </a:pPr>
            <a:r>
              <a:rPr lang="es-ES" sz="1600" dirty="0"/>
              <a:t>[2] A </a:t>
            </a:r>
            <a:r>
              <a:rPr lang="es-ES" sz="1600" dirty="0" err="1"/>
              <a:t>survey</a:t>
            </a:r>
            <a:r>
              <a:rPr lang="es-ES" sz="1600" dirty="0"/>
              <a:t> </a:t>
            </a:r>
            <a:r>
              <a:rPr lang="es-ES" sz="1600" dirty="0" err="1"/>
              <a:t>on</a:t>
            </a:r>
            <a:r>
              <a:rPr lang="es-ES" sz="1600" dirty="0"/>
              <a:t> </a:t>
            </a:r>
            <a:r>
              <a:rPr lang="es-ES" sz="1600" dirty="0" err="1"/>
              <a:t>Image</a:t>
            </a:r>
            <a:r>
              <a:rPr lang="es-ES" sz="1600" dirty="0"/>
              <a:t> Data </a:t>
            </a:r>
            <a:r>
              <a:rPr lang="es-ES" sz="1600" dirty="0" err="1"/>
              <a:t>Augmentation</a:t>
            </a:r>
            <a:r>
              <a:rPr lang="es-ES" sz="1600" dirty="0"/>
              <a:t> </a:t>
            </a:r>
            <a:r>
              <a:rPr lang="es-ES" sz="1600" dirty="0" err="1"/>
              <a:t>for</a:t>
            </a:r>
            <a:r>
              <a:rPr lang="es-ES" sz="1600" dirty="0"/>
              <a:t> Deep </a:t>
            </a:r>
            <a:r>
              <a:rPr lang="es-ES" sz="1600" dirty="0" err="1"/>
              <a:t>Learning</a:t>
            </a:r>
            <a:r>
              <a:rPr lang="es-ES" sz="1600" dirty="0"/>
              <a:t> – </a:t>
            </a:r>
            <a:r>
              <a:rPr lang="es-ES" sz="1600" dirty="0" err="1"/>
              <a:t>Khoshgoftar</a:t>
            </a:r>
            <a:r>
              <a:rPr lang="es-ES" sz="1600" dirty="0"/>
              <a:t> and [3] Data </a:t>
            </a:r>
            <a:r>
              <a:rPr lang="es-ES" sz="1600" dirty="0" err="1"/>
              <a:t>Augmentation</a:t>
            </a:r>
            <a:r>
              <a:rPr lang="es-ES" sz="1600" dirty="0"/>
              <a:t> </a:t>
            </a:r>
            <a:r>
              <a:rPr lang="es-ES" sz="1600" dirty="0" err="1"/>
              <a:t>via</a:t>
            </a:r>
            <a:r>
              <a:rPr lang="es-ES" sz="1600" dirty="0"/>
              <a:t> </a:t>
            </a:r>
            <a:r>
              <a:rPr lang="es-ES" sz="1600" dirty="0" err="1"/>
              <a:t>Variational</a:t>
            </a:r>
            <a:r>
              <a:rPr lang="es-ES" sz="1600" dirty="0"/>
              <a:t> Auto-</a:t>
            </a:r>
            <a:r>
              <a:rPr lang="es-ES" sz="1600" dirty="0" err="1"/>
              <a:t>Encoders</a:t>
            </a:r>
            <a:r>
              <a:rPr lang="es-ES" sz="1600" dirty="0"/>
              <a:t> -</a:t>
            </a:r>
            <a:r>
              <a:rPr lang="es-ES" sz="1600" dirty="0" err="1"/>
              <a:t>Unay</a:t>
            </a:r>
            <a:r>
              <a:rPr lang="es-ES" sz="1600" dirty="0"/>
              <a:t> Garay-Maestre et al: </a:t>
            </a:r>
            <a:r>
              <a:rPr lang="es-ES" sz="1600" b="1" dirty="0">
                <a:solidFill>
                  <a:schemeClr val="accent1"/>
                </a:solidFill>
                <a:highlight>
                  <a:srgbClr val="000000"/>
                </a:highlight>
                <a:latin typeface="+mj-lt"/>
              </a:rPr>
              <a:t>Data </a:t>
            </a:r>
            <a:r>
              <a:rPr lang="es-ES" sz="1600" b="1" dirty="0" err="1">
                <a:solidFill>
                  <a:schemeClr val="accent1"/>
                </a:solidFill>
                <a:highlight>
                  <a:srgbClr val="000000"/>
                </a:highlight>
                <a:latin typeface="+mj-lt"/>
              </a:rPr>
              <a:t>Augmentation</a:t>
            </a:r>
            <a:endParaRPr lang="es-ES" sz="1600" b="1" dirty="0">
              <a:solidFill>
                <a:schemeClr val="accent1"/>
              </a:solidFill>
              <a:highlight>
                <a:srgbClr val="000000"/>
              </a:highlight>
              <a:latin typeface="+mj-lt"/>
            </a:endParaRPr>
          </a:p>
          <a:p>
            <a:pPr marL="285750" indent="-285750">
              <a:lnSpc>
                <a:spcPct val="150000"/>
              </a:lnSpc>
              <a:buFont typeface="Arial" panose="020B0604020202020204" pitchFamily="34" charset="0"/>
              <a:buChar char="•"/>
            </a:pPr>
            <a:r>
              <a:rPr lang="en-US" sz="1600" dirty="0"/>
              <a:t>[3] On normalization and algorithm selection for unsupervised outlier detection: </a:t>
            </a:r>
            <a:r>
              <a:rPr lang="en-US" sz="1600" b="1" dirty="0">
                <a:solidFill>
                  <a:schemeClr val="accent1"/>
                </a:solidFill>
                <a:highlight>
                  <a:srgbClr val="000000"/>
                </a:highlight>
                <a:latin typeface="+mj-lt"/>
              </a:rPr>
              <a:t>Normalization and scaling</a:t>
            </a:r>
            <a:r>
              <a:rPr lang="en-US" sz="1600" b="1" dirty="0"/>
              <a:t>.</a:t>
            </a:r>
            <a:br>
              <a:rPr lang="en-US" sz="1600" dirty="0">
                <a:highlight>
                  <a:srgbClr val="000000"/>
                </a:highlight>
              </a:rPr>
            </a:br>
            <a:br>
              <a:rPr lang="en-US" sz="1600" dirty="0">
                <a:highlight>
                  <a:srgbClr val="000000"/>
                </a:highlight>
              </a:rPr>
            </a:br>
            <a:endParaRPr lang="es-ES" sz="1600" dirty="0">
              <a:solidFill>
                <a:schemeClr val="accent1"/>
              </a:solidFill>
              <a:highlight>
                <a:srgbClr val="000000"/>
              </a:highlight>
              <a:latin typeface="+mj-lt"/>
            </a:endParaRPr>
          </a:p>
        </p:txBody>
      </p:sp>
      <p:sp>
        <p:nvSpPr>
          <p:cNvPr id="5" name="CuadroTexto 4">
            <a:extLst>
              <a:ext uri="{FF2B5EF4-FFF2-40B4-BE49-F238E27FC236}">
                <a16:creationId xmlns:a16="http://schemas.microsoft.com/office/drawing/2014/main" id="{A12D052A-67D0-1249-BE35-0EF05CA185F2}"/>
              </a:ext>
            </a:extLst>
          </p:cNvPr>
          <p:cNvSpPr txBox="1"/>
          <p:nvPr/>
        </p:nvSpPr>
        <p:spPr>
          <a:xfrm>
            <a:off x="6014434" y="1782004"/>
            <a:ext cx="2333004" cy="400110"/>
          </a:xfrm>
          <a:prstGeom prst="rect">
            <a:avLst/>
          </a:prstGeom>
          <a:noFill/>
        </p:spPr>
        <p:txBody>
          <a:bodyPr wrap="square" rtlCol="0">
            <a:spAutoFit/>
          </a:bodyPr>
          <a:lstStyle/>
          <a:p>
            <a:r>
              <a:rPr lang="es-ES" sz="2000" spc="300" dirty="0" err="1">
                <a:solidFill>
                  <a:schemeClr val="tx1">
                    <a:lumMod val="95000"/>
                    <a:lumOff val="5000"/>
                  </a:schemeClr>
                </a:solidFill>
                <a:latin typeface="Oswald" pitchFamily="2" charset="77"/>
                <a:ea typeface="Roboto" panose="02000000000000000000" pitchFamily="2" charset="0"/>
                <a:cs typeface="Roboto" panose="02000000000000000000" pitchFamily="2" charset="0"/>
              </a:rPr>
              <a:t>Publications</a:t>
            </a:r>
            <a:r>
              <a:rPr lang="es-ES" sz="2000" spc="300" dirty="0">
                <a:solidFill>
                  <a:schemeClr val="tx1">
                    <a:lumMod val="95000"/>
                    <a:lumOff val="5000"/>
                  </a:schemeClr>
                </a:solidFill>
                <a:latin typeface="Oswald" pitchFamily="2" charset="77"/>
                <a:ea typeface="Roboto" panose="02000000000000000000" pitchFamily="2" charset="0"/>
                <a:cs typeface="Roboto" panose="02000000000000000000" pitchFamily="2" charset="0"/>
              </a:rPr>
              <a:t> </a:t>
            </a:r>
            <a:r>
              <a:rPr lang="es-ES" sz="2000" spc="300" dirty="0" err="1">
                <a:solidFill>
                  <a:schemeClr val="tx1">
                    <a:lumMod val="95000"/>
                    <a:lumOff val="5000"/>
                  </a:schemeClr>
                </a:solidFill>
                <a:latin typeface="Oswald" pitchFamily="2" charset="77"/>
                <a:ea typeface="Roboto" panose="02000000000000000000" pitchFamily="2" charset="0"/>
                <a:cs typeface="Roboto" panose="02000000000000000000" pitchFamily="2" charset="0"/>
              </a:rPr>
              <a:t>list</a:t>
            </a:r>
            <a:endParaRPr lang="es-ES" sz="2000" spc="300" dirty="0">
              <a:solidFill>
                <a:schemeClr val="tx1">
                  <a:lumMod val="95000"/>
                  <a:lumOff val="5000"/>
                </a:schemeClr>
              </a:solidFill>
              <a:latin typeface="Oswald" pitchFamily="2" charset="77"/>
              <a:ea typeface="Roboto" panose="02000000000000000000" pitchFamily="2" charset="0"/>
              <a:cs typeface="Roboto" panose="02000000000000000000" pitchFamily="2" charset="0"/>
            </a:endParaRPr>
          </a:p>
        </p:txBody>
      </p:sp>
      <p:cxnSp>
        <p:nvCxnSpPr>
          <p:cNvPr id="6" name="Conector recto 5">
            <a:extLst>
              <a:ext uri="{FF2B5EF4-FFF2-40B4-BE49-F238E27FC236}">
                <a16:creationId xmlns:a16="http://schemas.microsoft.com/office/drawing/2014/main" id="{7E471EEC-EEA1-4D4C-9147-62DF4D8C6420}"/>
              </a:ext>
            </a:extLst>
          </p:cNvPr>
          <p:cNvCxnSpPr>
            <a:cxnSpLocks/>
          </p:cNvCxnSpPr>
          <p:nvPr/>
        </p:nvCxnSpPr>
        <p:spPr>
          <a:xfrm>
            <a:off x="8567225" y="2082019"/>
            <a:ext cx="3624775"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2" name="Elipse 11">
            <a:extLst>
              <a:ext uri="{FF2B5EF4-FFF2-40B4-BE49-F238E27FC236}">
                <a16:creationId xmlns:a16="http://schemas.microsoft.com/office/drawing/2014/main" id="{AD357CD4-7DA2-D844-8851-D68F19579319}"/>
              </a:ext>
            </a:extLst>
          </p:cNvPr>
          <p:cNvSpPr/>
          <p:nvPr/>
        </p:nvSpPr>
        <p:spPr>
          <a:xfrm>
            <a:off x="8347438" y="1972125"/>
            <a:ext cx="219787" cy="219787"/>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latin typeface="Oswald" pitchFamily="2" charset="77"/>
            </a:endParaRPr>
          </a:p>
        </p:txBody>
      </p:sp>
    </p:spTree>
    <p:extLst>
      <p:ext uri="{BB962C8B-B14F-4D97-AF65-F5344CB8AC3E}">
        <p14:creationId xmlns:p14="http://schemas.microsoft.com/office/powerpoint/2010/main" val="17310530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CAA534D9-47C0-D042-9135-4E1F9C55E4D3}"/>
              </a:ext>
            </a:extLst>
          </p:cNvPr>
          <p:cNvSpPr>
            <a:spLocks noGrp="1"/>
          </p:cNvSpPr>
          <p:nvPr>
            <p:ph type="body" sz="quarter" idx="13"/>
          </p:nvPr>
        </p:nvSpPr>
        <p:spPr>
          <a:xfrm>
            <a:off x="845683" y="240918"/>
            <a:ext cx="9942059" cy="365125"/>
          </a:xfrm>
        </p:spPr>
        <p:txBody>
          <a:bodyPr>
            <a:normAutofit/>
          </a:bodyPr>
          <a:lstStyle/>
          <a:p>
            <a:r>
              <a:rPr lang="es-ES" dirty="0"/>
              <a:t>02_ LITERATURE REVIEW</a:t>
            </a:r>
          </a:p>
        </p:txBody>
      </p:sp>
      <p:sp>
        <p:nvSpPr>
          <p:cNvPr id="4" name="CuadroTexto 3">
            <a:extLst>
              <a:ext uri="{FF2B5EF4-FFF2-40B4-BE49-F238E27FC236}">
                <a16:creationId xmlns:a16="http://schemas.microsoft.com/office/drawing/2014/main" id="{BE9B817C-7EEF-FA4B-ABA0-600FAE6AAB61}"/>
              </a:ext>
            </a:extLst>
          </p:cNvPr>
          <p:cNvSpPr txBox="1"/>
          <p:nvPr/>
        </p:nvSpPr>
        <p:spPr>
          <a:xfrm>
            <a:off x="2651702" y="2301308"/>
            <a:ext cx="4682919" cy="3739998"/>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s-ES" sz="1600" dirty="0"/>
              <a:t>[4] </a:t>
            </a:r>
            <a:r>
              <a:rPr lang="en-US" sz="1600" dirty="0"/>
              <a:t>Robust Anomaly Detection in Images using Adversarial Autoencoders -Lara </a:t>
            </a:r>
            <a:r>
              <a:rPr lang="en-US" sz="1600" dirty="0" err="1"/>
              <a:t>Baggel</a:t>
            </a:r>
            <a:r>
              <a:rPr lang="en-US" sz="1600" dirty="0"/>
              <a:t> et al: </a:t>
            </a:r>
            <a:r>
              <a:rPr lang="en-US" sz="1600" b="1" dirty="0">
                <a:solidFill>
                  <a:schemeClr val="accent1"/>
                </a:solidFill>
                <a:highlight>
                  <a:srgbClr val="000000"/>
                </a:highlight>
              </a:rPr>
              <a:t>Autoencoders(KDE Approach)</a:t>
            </a:r>
            <a:endParaRPr lang="en-US" sz="1600" b="1" dirty="0"/>
          </a:p>
          <a:p>
            <a:pPr marL="285750" indent="-285750">
              <a:lnSpc>
                <a:spcPct val="150000"/>
              </a:lnSpc>
              <a:buFont typeface="Arial" panose="020B0604020202020204" pitchFamily="34" charset="0"/>
              <a:buChar char="•"/>
            </a:pPr>
            <a:r>
              <a:rPr lang="en-US" sz="1600" dirty="0"/>
              <a:t>[5] Variational Autoencoder based Anomaly Detection using Reconstruction Probability by </a:t>
            </a:r>
            <a:r>
              <a:rPr lang="en-US" sz="1600" dirty="0" err="1"/>
              <a:t>Jinwon</a:t>
            </a:r>
            <a:r>
              <a:rPr lang="en-US" sz="1600" dirty="0"/>
              <a:t> and </a:t>
            </a:r>
            <a:r>
              <a:rPr lang="en-US" sz="1600" dirty="0" err="1"/>
              <a:t>Sungzoon</a:t>
            </a:r>
            <a:r>
              <a:rPr lang="en-US" sz="1600" dirty="0"/>
              <a:t>, 2019 and [6] Auto-encoding variational </a:t>
            </a:r>
            <a:r>
              <a:rPr lang="en-US" sz="1600" dirty="0" err="1"/>
              <a:t>bayes</a:t>
            </a:r>
            <a:r>
              <a:rPr lang="en-US" sz="1600" dirty="0"/>
              <a:t> -P </a:t>
            </a:r>
            <a:r>
              <a:rPr lang="en-US" sz="1600" dirty="0" err="1"/>
              <a:t>Kingma</a:t>
            </a:r>
            <a:r>
              <a:rPr lang="en-US" sz="1600" dirty="0"/>
              <a:t> et al: </a:t>
            </a:r>
            <a:r>
              <a:rPr lang="en-US" sz="1600" b="1" dirty="0">
                <a:solidFill>
                  <a:schemeClr val="accent1"/>
                </a:solidFill>
                <a:highlight>
                  <a:srgbClr val="000000"/>
                </a:highlight>
              </a:rPr>
              <a:t>Variational Autoencoder</a:t>
            </a:r>
          </a:p>
          <a:p>
            <a:pPr marL="285750" indent="-285750">
              <a:lnSpc>
                <a:spcPct val="150000"/>
              </a:lnSpc>
              <a:buFont typeface="Arial" panose="020B0604020202020204" pitchFamily="34" charset="0"/>
              <a:buChar char="•"/>
            </a:pPr>
            <a:endParaRPr lang="en-US" sz="1600" b="1" dirty="0">
              <a:solidFill>
                <a:schemeClr val="accent1"/>
              </a:solidFill>
              <a:highlight>
                <a:srgbClr val="000000"/>
              </a:highlight>
            </a:endParaRPr>
          </a:p>
          <a:p>
            <a:pPr marL="285750" indent="-285750">
              <a:lnSpc>
                <a:spcPct val="150000"/>
              </a:lnSpc>
              <a:buFont typeface="Arial" panose="020B0604020202020204" pitchFamily="34" charset="0"/>
              <a:buChar char="•"/>
            </a:pPr>
            <a:endParaRPr lang="es-ES" sz="1600" dirty="0"/>
          </a:p>
        </p:txBody>
      </p:sp>
      <p:sp>
        <p:nvSpPr>
          <p:cNvPr id="5" name="CuadroTexto 4">
            <a:extLst>
              <a:ext uri="{FF2B5EF4-FFF2-40B4-BE49-F238E27FC236}">
                <a16:creationId xmlns:a16="http://schemas.microsoft.com/office/drawing/2014/main" id="{A12D052A-67D0-1249-BE35-0EF05CA185F2}"/>
              </a:ext>
            </a:extLst>
          </p:cNvPr>
          <p:cNvSpPr txBox="1"/>
          <p:nvPr/>
        </p:nvSpPr>
        <p:spPr>
          <a:xfrm>
            <a:off x="2709657" y="1782004"/>
            <a:ext cx="4441424" cy="400110"/>
          </a:xfrm>
          <a:prstGeom prst="rect">
            <a:avLst/>
          </a:prstGeom>
          <a:noFill/>
        </p:spPr>
        <p:txBody>
          <a:bodyPr wrap="square" rtlCol="0">
            <a:spAutoFit/>
          </a:bodyPr>
          <a:lstStyle/>
          <a:p>
            <a:r>
              <a:rPr lang="es-ES" sz="2000" spc="300" dirty="0" err="1">
                <a:solidFill>
                  <a:schemeClr val="tx1">
                    <a:lumMod val="95000"/>
                    <a:lumOff val="5000"/>
                  </a:schemeClr>
                </a:solidFill>
                <a:latin typeface="Oswald" pitchFamily="2" charset="77"/>
                <a:ea typeface="Roboto" panose="02000000000000000000" pitchFamily="2" charset="0"/>
                <a:cs typeface="Roboto" panose="02000000000000000000" pitchFamily="2" charset="0"/>
              </a:rPr>
              <a:t>Publications</a:t>
            </a:r>
            <a:r>
              <a:rPr lang="es-ES" sz="2000" spc="300" dirty="0">
                <a:solidFill>
                  <a:schemeClr val="tx1">
                    <a:lumMod val="95000"/>
                    <a:lumOff val="5000"/>
                  </a:schemeClr>
                </a:solidFill>
                <a:latin typeface="Oswald" pitchFamily="2" charset="77"/>
                <a:ea typeface="Roboto" panose="02000000000000000000" pitchFamily="2" charset="0"/>
                <a:cs typeface="Roboto" panose="02000000000000000000" pitchFamily="2" charset="0"/>
              </a:rPr>
              <a:t> </a:t>
            </a:r>
            <a:r>
              <a:rPr lang="es-ES" sz="2000" spc="300" dirty="0" err="1">
                <a:solidFill>
                  <a:schemeClr val="tx1">
                    <a:lumMod val="95000"/>
                    <a:lumOff val="5000"/>
                  </a:schemeClr>
                </a:solidFill>
                <a:latin typeface="Oswald" pitchFamily="2" charset="77"/>
                <a:ea typeface="Roboto" panose="02000000000000000000" pitchFamily="2" charset="0"/>
                <a:cs typeface="Roboto" panose="02000000000000000000" pitchFamily="2" charset="0"/>
              </a:rPr>
              <a:t>list</a:t>
            </a:r>
            <a:endParaRPr lang="es-ES" sz="2000" spc="300" dirty="0">
              <a:solidFill>
                <a:schemeClr val="tx1">
                  <a:lumMod val="95000"/>
                  <a:lumOff val="5000"/>
                </a:schemeClr>
              </a:solidFill>
              <a:latin typeface="Oswald" pitchFamily="2" charset="77"/>
              <a:ea typeface="Roboto" panose="02000000000000000000" pitchFamily="2" charset="0"/>
              <a:cs typeface="Roboto" panose="02000000000000000000" pitchFamily="2" charset="0"/>
            </a:endParaRPr>
          </a:p>
        </p:txBody>
      </p:sp>
      <p:cxnSp>
        <p:nvCxnSpPr>
          <p:cNvPr id="7" name="Conector recto 6">
            <a:extLst>
              <a:ext uri="{FF2B5EF4-FFF2-40B4-BE49-F238E27FC236}">
                <a16:creationId xmlns:a16="http://schemas.microsoft.com/office/drawing/2014/main" id="{98D9410B-2456-3D4E-BBB2-00B12F7328C8}"/>
              </a:ext>
            </a:extLst>
          </p:cNvPr>
          <p:cNvCxnSpPr>
            <a:cxnSpLocks/>
          </p:cNvCxnSpPr>
          <p:nvPr/>
        </p:nvCxnSpPr>
        <p:spPr>
          <a:xfrm>
            <a:off x="0" y="2082019"/>
            <a:ext cx="2208628"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8" name="Elipse 7">
            <a:extLst>
              <a:ext uri="{FF2B5EF4-FFF2-40B4-BE49-F238E27FC236}">
                <a16:creationId xmlns:a16="http://schemas.microsoft.com/office/drawing/2014/main" id="{378A6DF9-5D4D-7248-A316-E43ABCA695F3}"/>
              </a:ext>
            </a:extLst>
          </p:cNvPr>
          <p:cNvSpPr/>
          <p:nvPr/>
        </p:nvSpPr>
        <p:spPr>
          <a:xfrm>
            <a:off x="2208628" y="1972125"/>
            <a:ext cx="219787" cy="219787"/>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latin typeface="Oswald" pitchFamily="2" charset="77"/>
            </a:endParaRPr>
          </a:p>
        </p:txBody>
      </p:sp>
      <p:pic>
        <p:nvPicPr>
          <p:cNvPr id="12" name="Imagen 11" descr="Imagen que contiene cuchillo, arma, pantalla&#10;&#10;Descripción generada automáticamente">
            <a:extLst>
              <a:ext uri="{FF2B5EF4-FFF2-40B4-BE49-F238E27FC236}">
                <a16:creationId xmlns:a16="http://schemas.microsoft.com/office/drawing/2014/main" id="{C2EC4F02-37F0-2047-ADE1-E15BD715D34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029442" y="1505243"/>
            <a:ext cx="1634930" cy="4380546"/>
          </a:xfrm>
          <a:prstGeom prst="rect">
            <a:avLst/>
          </a:prstGeom>
        </p:spPr>
      </p:pic>
    </p:spTree>
    <p:extLst>
      <p:ext uri="{BB962C8B-B14F-4D97-AF65-F5344CB8AC3E}">
        <p14:creationId xmlns:p14="http://schemas.microsoft.com/office/powerpoint/2010/main" val="572470567"/>
      </p:ext>
    </p:extLst>
  </p:cSld>
  <p:clrMapOvr>
    <a:masterClrMapping/>
  </p:clrMapOvr>
  <p:transition spd="slow">
    <p:push/>
  </p:transition>
</p:sld>
</file>

<file path=ppt/theme/theme1.xml><?xml version="1.0" encoding="utf-8"?>
<a:theme xmlns:a="http://schemas.openxmlformats.org/drawingml/2006/main" name="Tema de Office">
  <a:themeElements>
    <a:clrScheme name="Personalizados 20">
      <a:dk1>
        <a:srgbClr val="000000"/>
      </a:dk1>
      <a:lt1>
        <a:srgbClr val="FFFFFF"/>
      </a:lt1>
      <a:dk2>
        <a:srgbClr val="44546A"/>
      </a:dk2>
      <a:lt2>
        <a:srgbClr val="E7E6E6"/>
      </a:lt2>
      <a:accent1>
        <a:srgbClr val="FFC000"/>
      </a:accent1>
      <a:accent2>
        <a:srgbClr val="0D0D0D"/>
      </a:accent2>
      <a:accent3>
        <a:srgbClr val="A5A5A5"/>
      </a:accent3>
      <a:accent4>
        <a:srgbClr val="CECECE"/>
      </a:accent4>
      <a:accent5>
        <a:srgbClr val="262626"/>
      </a:accent5>
      <a:accent6>
        <a:srgbClr val="7F7F7F"/>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9425</TotalTime>
  <Words>2068</Words>
  <Application>Microsoft Office PowerPoint</Application>
  <PresentationFormat>Widescreen</PresentationFormat>
  <Paragraphs>224</Paragraphs>
  <Slides>35</Slides>
  <Notes>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35</vt:i4>
      </vt:variant>
    </vt:vector>
  </HeadingPairs>
  <TitlesOfParts>
    <vt:vector size="42" baseType="lpstr">
      <vt:lpstr>Oswald</vt:lpstr>
      <vt:lpstr>Cambria Math</vt:lpstr>
      <vt:lpstr>Calibri</vt:lpstr>
      <vt:lpstr>Bebas Kai</vt:lpstr>
      <vt:lpstr>Arial</vt:lpstr>
      <vt:lpstr>Oswald Medium</vt:lpstr>
      <vt:lpstr>Tema de Office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Yolanda Tamayo Oya</dc:creator>
  <cp:lastModifiedBy>Behrouzi, Sasha (SRH Hochschule Heidelberg Student)</cp:lastModifiedBy>
  <cp:revision>245</cp:revision>
  <dcterms:created xsi:type="dcterms:W3CDTF">2019-09-05T10:07:35Z</dcterms:created>
  <dcterms:modified xsi:type="dcterms:W3CDTF">2022-09-30T20:18:59Z</dcterms:modified>
</cp:coreProperties>
</file>